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Old Standard TT"/>
      <p:regular r:id="rId48"/>
      <p:bold r:id="rId49"/>
      <p: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ldStandardTT-regular.fntdata"/><Relationship Id="rId47" Type="http://schemas.openxmlformats.org/officeDocument/2006/relationships/slide" Target="slides/slide42.xml"/><Relationship Id="rId49"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ldStandardT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fc1384b3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fc1384b3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fc1384b3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fc1384b3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fc13853a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fc13853a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fc13853a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fc13853a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fc13853a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fc13853a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e0b95db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3e0b95db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fc1384b3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fc1384b3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fc13853ac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fc13853ac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fc13853ac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fc13853ac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fc13853ac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fc13853ac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fc13853ac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fc13853ac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fc13853ac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fc13853ac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fc06778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fc06778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fc06778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fc06778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fc06778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fc06778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0c972a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c972a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0c972a3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0c972a3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0c972a3f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0c972a3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0c972a3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0c972a3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0c972a3f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0c972a3f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0c972a3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c972a3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0c972a3f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0c972a3f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0c972a3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0c972a3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0c972a3f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c972a3f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0c972a3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0c972a3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0c972a3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0c972a3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0c972a3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0c972a3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fc1384b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fc1384b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0c972a3f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0c972a3f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0c972a3f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0c972a3f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0c972a3f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0c972a3f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fc1384b3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fc1384b3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60cd08b44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0cd08b44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fc1384b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fc1384b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fc1384b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fc1384b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1406325"/>
            <a:ext cx="2639100" cy="13488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1.gif"/><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3.gif"/><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jeffe.cs.illinois.edu/open/skeleton.html" TargetMode="External"/><Relationship Id="rId4" Type="http://schemas.openxmlformats.org/officeDocument/2006/relationships/hyperlink" Target="https://pdfs.semanticscholar.org/cc72/31fa261790e762abb3dacf19f5858a1eb3a9.pdf" TargetMode="External"/><Relationship Id="rId5" Type="http://schemas.openxmlformats.org/officeDocument/2006/relationships/hyperlink" Target="http://www.inf.u-szeged.hu/~palagyi/skel/skel.html#Vorono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5.gif"/><Relationship Id="rId5" Type="http://schemas.openxmlformats.org/officeDocument/2006/relationships/image" Target="../media/image15.gif"/><Relationship Id="rId6" Type="http://schemas.openxmlformats.org/officeDocument/2006/relationships/image" Target="../media/image10.gif"/><Relationship Id="rId7" Type="http://schemas.openxmlformats.org/officeDocument/2006/relationships/image" Target="../media/image3.gif"/><Relationship Id="rId8"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265500" y="346100"/>
            <a:ext cx="4045200" cy="333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Voronoi Diagrams, Medial Axis &amp;</a:t>
            </a:r>
            <a:endParaRPr/>
          </a:p>
          <a:p>
            <a:pPr indent="0" lvl="0" marL="0" rtl="0" algn="ctr">
              <a:spcBef>
                <a:spcPts val="0"/>
              </a:spcBef>
              <a:spcAft>
                <a:spcPts val="0"/>
              </a:spcAft>
              <a:buNone/>
            </a:pPr>
            <a:r>
              <a:rPr lang="en"/>
              <a:t>Straight Skeleton </a:t>
            </a:r>
            <a:endParaRPr/>
          </a:p>
        </p:txBody>
      </p:sp>
      <p:sp>
        <p:nvSpPr>
          <p:cNvPr id="60" name="Google Shape;60;p13"/>
          <p:cNvSpPr txBox="1"/>
          <p:nvPr>
            <p:ph idx="1" type="subTitle"/>
          </p:nvPr>
        </p:nvSpPr>
        <p:spPr>
          <a:xfrm>
            <a:off x="265500" y="3840625"/>
            <a:ext cx="4045200" cy="8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Debraj Das, Sahil Baranwal, Joyoshish Saha</a:t>
            </a:r>
            <a:endParaRPr/>
          </a:p>
        </p:txBody>
      </p:sp>
      <p:pic>
        <p:nvPicPr>
          <p:cNvPr id="61" name="Google Shape;61;p13"/>
          <p:cNvPicPr preferRelativeResize="0"/>
          <p:nvPr/>
        </p:nvPicPr>
        <p:blipFill>
          <a:blip r:embed="rId3">
            <a:alphaModFix/>
          </a:blip>
          <a:stretch>
            <a:fillRect/>
          </a:stretch>
        </p:blipFill>
        <p:spPr>
          <a:xfrm>
            <a:off x="4364400" y="0"/>
            <a:ext cx="4779600" cy="5143500"/>
          </a:xfrm>
          <a:prstGeom prst="rect">
            <a:avLst/>
          </a:prstGeom>
          <a:noFill/>
          <a:ln>
            <a:noFill/>
          </a:ln>
        </p:spPr>
      </p:pic>
      <p:pic>
        <p:nvPicPr>
          <p:cNvPr id="62" name="Google Shape;62;p13"/>
          <p:cNvPicPr preferRelativeResize="0"/>
          <p:nvPr/>
        </p:nvPicPr>
        <p:blipFill>
          <a:blip r:embed="rId4">
            <a:alphaModFix/>
          </a:blip>
          <a:stretch>
            <a:fillRect/>
          </a:stretch>
        </p:blipFill>
        <p:spPr>
          <a:xfrm>
            <a:off x="174750" y="4574400"/>
            <a:ext cx="416700" cy="41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65500" y="1231650"/>
            <a:ext cx="4045200" cy="268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000000"/>
                </a:solidFill>
              </a:rPr>
              <a:t>The medial axis M(P) of a polygon P is the closure of the set of points in P that have two or</a:t>
            </a:r>
            <a:endParaRPr sz="2400">
              <a:solidFill>
                <a:srgbClr val="000000"/>
              </a:solidFill>
            </a:endParaRPr>
          </a:p>
          <a:p>
            <a:pPr indent="0" lvl="0" marL="0" rtl="0" algn="ctr">
              <a:spcBef>
                <a:spcPts val="0"/>
              </a:spcBef>
              <a:spcAft>
                <a:spcPts val="0"/>
              </a:spcAft>
              <a:buClr>
                <a:schemeClr val="dk1"/>
              </a:buClr>
              <a:buSzPts val="1100"/>
              <a:buFont typeface="Arial"/>
              <a:buNone/>
            </a:pPr>
            <a:r>
              <a:rPr lang="en" sz="2400">
                <a:solidFill>
                  <a:srgbClr val="000000"/>
                </a:solidFill>
              </a:rPr>
              <a:t>more closest points among the points of ∂P.</a:t>
            </a:r>
            <a:endParaRPr sz="2400">
              <a:solidFill>
                <a:srgbClr val="000000"/>
              </a:solidFill>
            </a:endParaRPr>
          </a:p>
          <a:p>
            <a:pPr indent="0" lvl="0" marL="0" rtl="0" algn="ctr">
              <a:spcBef>
                <a:spcPts val="0"/>
              </a:spcBef>
              <a:spcAft>
                <a:spcPts val="0"/>
              </a:spcAft>
              <a:buNone/>
            </a:pPr>
            <a:r>
              <a:t/>
            </a:r>
            <a:endParaRPr sz="1400"/>
          </a:p>
        </p:txBody>
      </p:sp>
      <p:pic>
        <p:nvPicPr>
          <p:cNvPr id="123" name="Google Shape;123;p22"/>
          <p:cNvPicPr preferRelativeResize="0"/>
          <p:nvPr/>
        </p:nvPicPr>
        <p:blipFill rotWithShape="1">
          <a:blip r:embed="rId3">
            <a:alphaModFix/>
          </a:blip>
          <a:srcRect b="5874" l="14667" r="26119" t="26208"/>
          <a:stretch/>
        </p:blipFill>
        <p:spPr>
          <a:xfrm rot="5400000">
            <a:off x="4588525" y="742599"/>
            <a:ext cx="4509525" cy="3610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490250" y="526350"/>
            <a:ext cx="3069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0000"/>
                </a:solidFill>
              </a:rPr>
              <a:t>The Medial axis is the locus of the centers of circles that are tangent to the polygon at two or more points.</a:t>
            </a:r>
            <a:endParaRPr sz="2400">
              <a:solidFill>
                <a:srgbClr val="000000"/>
              </a:solidFill>
            </a:endParaRPr>
          </a:p>
        </p:txBody>
      </p:sp>
      <p:pic>
        <p:nvPicPr>
          <p:cNvPr id="129" name="Google Shape;129;p23"/>
          <p:cNvPicPr preferRelativeResize="0"/>
          <p:nvPr/>
        </p:nvPicPr>
        <p:blipFill>
          <a:blip r:embed="rId3">
            <a:alphaModFix/>
          </a:blip>
          <a:stretch>
            <a:fillRect/>
          </a:stretch>
        </p:blipFill>
        <p:spPr>
          <a:xfrm>
            <a:off x="3946175" y="553296"/>
            <a:ext cx="4582950" cy="403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1770000" y="699975"/>
            <a:ext cx="5604000" cy="13137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The Medial Axis comprises straight lines if the polygon is convex.</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If the object is concave, every reflex vertex induces a curved edge.</a:t>
            </a:r>
            <a:endParaRPr sz="2400">
              <a:solidFill>
                <a:srgbClr val="000000"/>
              </a:solidFill>
            </a:endParaRPr>
          </a:p>
          <a:p>
            <a:pPr indent="0" lvl="0" marL="0" rtl="0" algn="l">
              <a:spcBef>
                <a:spcPts val="0"/>
              </a:spcBef>
              <a:spcAft>
                <a:spcPts val="0"/>
              </a:spcAft>
              <a:buNone/>
            </a:pPr>
            <a:r>
              <a:t/>
            </a:r>
            <a:endParaRPr sz="1800"/>
          </a:p>
        </p:txBody>
      </p:sp>
      <p:pic>
        <p:nvPicPr>
          <p:cNvPr id="135" name="Google Shape;135;p24"/>
          <p:cNvPicPr preferRelativeResize="0"/>
          <p:nvPr/>
        </p:nvPicPr>
        <p:blipFill>
          <a:blip r:embed="rId3">
            <a:alphaModFix/>
          </a:blip>
          <a:stretch>
            <a:fillRect/>
          </a:stretch>
        </p:blipFill>
        <p:spPr>
          <a:xfrm>
            <a:off x="723900" y="2328825"/>
            <a:ext cx="3848100" cy="2324100"/>
          </a:xfrm>
          <a:prstGeom prst="rect">
            <a:avLst/>
          </a:prstGeom>
          <a:noFill/>
          <a:ln>
            <a:noFill/>
          </a:ln>
        </p:spPr>
      </p:pic>
      <p:pic>
        <p:nvPicPr>
          <p:cNvPr id="136" name="Google Shape;136;p24"/>
          <p:cNvPicPr preferRelativeResize="0"/>
          <p:nvPr/>
        </p:nvPicPr>
        <p:blipFill>
          <a:blip r:embed="rId4">
            <a:alphaModFix/>
          </a:blip>
          <a:stretch>
            <a:fillRect/>
          </a:stretch>
        </p:blipFill>
        <p:spPr>
          <a:xfrm>
            <a:off x="4572000" y="2328825"/>
            <a:ext cx="3848100" cy="232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713625" y="445025"/>
            <a:ext cx="7716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Medial Axis Construction</a:t>
            </a:r>
            <a:endParaRPr/>
          </a:p>
        </p:txBody>
      </p:sp>
      <p:pic>
        <p:nvPicPr>
          <p:cNvPr id="142" name="Google Shape;142;p25"/>
          <p:cNvPicPr preferRelativeResize="0"/>
          <p:nvPr/>
        </p:nvPicPr>
        <p:blipFill rotWithShape="1">
          <a:blip r:embed="rId3">
            <a:alphaModFix/>
          </a:blip>
          <a:srcRect b="11958" l="14190" r="13188" t="49463"/>
          <a:stretch/>
        </p:blipFill>
        <p:spPr>
          <a:xfrm>
            <a:off x="713512" y="1322700"/>
            <a:ext cx="7716975" cy="2304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b="21426" l="0" r="0" t="0"/>
          <a:stretch/>
        </p:blipFill>
        <p:spPr>
          <a:xfrm>
            <a:off x="-72900" y="0"/>
            <a:ext cx="958709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7"/>
          <p:cNvSpPr txBox="1"/>
          <p:nvPr/>
        </p:nvSpPr>
        <p:spPr>
          <a:xfrm>
            <a:off x="1127850" y="2089950"/>
            <a:ext cx="68883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Old Standard TT"/>
                <a:ea typeface="Old Standard TT"/>
                <a:cs typeface="Old Standard TT"/>
                <a:sym typeface="Old Standard TT"/>
              </a:rPr>
              <a:t>Straight Skeleton</a:t>
            </a:r>
            <a:endParaRPr sz="60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sp>
        <p:nvSpPr>
          <p:cNvPr id="157" name="Google Shape;157;p28"/>
          <p:cNvSpPr txBox="1"/>
          <p:nvPr/>
        </p:nvSpPr>
        <p:spPr>
          <a:xfrm>
            <a:off x="625025" y="599000"/>
            <a:ext cx="7904100" cy="11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Old Standard TT"/>
                <a:ea typeface="Old Standard TT"/>
                <a:cs typeface="Old Standard TT"/>
                <a:sym typeface="Old Standard TT"/>
              </a:rPr>
              <a:t>The Straight Skeleton is a linear approximation of the Medial Axis.</a:t>
            </a:r>
            <a:endParaRPr sz="3000">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pic>
        <p:nvPicPr>
          <p:cNvPr id="158" name="Google Shape;158;p28"/>
          <p:cNvPicPr preferRelativeResize="0"/>
          <p:nvPr/>
        </p:nvPicPr>
        <p:blipFill rotWithShape="1">
          <a:blip r:embed="rId3">
            <a:alphaModFix/>
          </a:blip>
          <a:srcRect b="4746" l="15620" r="20465" t="23004"/>
          <a:stretch/>
        </p:blipFill>
        <p:spPr>
          <a:xfrm>
            <a:off x="911500" y="2773675"/>
            <a:ext cx="3034026" cy="1928164"/>
          </a:xfrm>
          <a:prstGeom prst="rect">
            <a:avLst/>
          </a:prstGeom>
          <a:noFill/>
          <a:ln>
            <a:noFill/>
          </a:ln>
        </p:spPr>
      </p:pic>
      <p:pic>
        <p:nvPicPr>
          <p:cNvPr id="159" name="Google Shape;159;p28"/>
          <p:cNvPicPr preferRelativeResize="0"/>
          <p:nvPr/>
        </p:nvPicPr>
        <p:blipFill rotWithShape="1">
          <a:blip r:embed="rId4">
            <a:alphaModFix/>
          </a:blip>
          <a:srcRect b="3625" l="18005" r="18076" t="21936"/>
          <a:stretch/>
        </p:blipFill>
        <p:spPr>
          <a:xfrm>
            <a:off x="5138050" y="2621275"/>
            <a:ext cx="3098276" cy="2028676"/>
          </a:xfrm>
          <a:prstGeom prst="rect">
            <a:avLst/>
          </a:prstGeom>
          <a:noFill/>
          <a:ln>
            <a:noFill/>
          </a:ln>
        </p:spPr>
      </p:pic>
      <p:sp>
        <p:nvSpPr>
          <p:cNvPr id="160" name="Google Shape;160;p28"/>
          <p:cNvSpPr txBox="1"/>
          <p:nvPr/>
        </p:nvSpPr>
        <p:spPr>
          <a:xfrm>
            <a:off x="911500" y="2096475"/>
            <a:ext cx="7617600" cy="371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a:latin typeface="Old Standard TT"/>
                <a:ea typeface="Old Standard TT"/>
                <a:cs typeface="Old Standard TT"/>
                <a:sym typeface="Old Standard TT"/>
              </a:rPr>
              <a:t>   Medial Axis                                     		       Straight Skeleton</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834900" y="657600"/>
            <a:ext cx="7474200" cy="382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For a convex polygon, the straight skeleton is identical to the medial axis, but for nonconvex polygons, the straight skeleton has no parabolic arcs.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solidFill>
                  <a:schemeClr val="dk1"/>
                </a:solidFill>
                <a:latin typeface="Old Standard TT"/>
                <a:ea typeface="Old Standard TT"/>
                <a:cs typeface="Old Standard TT"/>
                <a:sym typeface="Old Standard TT"/>
              </a:rPr>
              <a:t>Unlike the medial axis, the straight skeleton is </a:t>
            </a:r>
            <a:r>
              <a:rPr i="1" lang="en" sz="2400">
                <a:solidFill>
                  <a:schemeClr val="dk1"/>
                </a:solidFill>
                <a:latin typeface="Old Standard TT"/>
                <a:ea typeface="Old Standard TT"/>
                <a:cs typeface="Old Standard TT"/>
                <a:sym typeface="Old Standard TT"/>
              </a:rPr>
              <a:t>not</a:t>
            </a:r>
            <a:r>
              <a:rPr lang="en" sz="2400">
                <a:solidFill>
                  <a:schemeClr val="dk1"/>
                </a:solidFill>
                <a:latin typeface="Old Standard TT"/>
                <a:ea typeface="Old Standard TT"/>
                <a:cs typeface="Old Standard TT"/>
                <a:sym typeface="Old Standard TT"/>
              </a:rPr>
              <a:t> a Voronoi diagram in any sense.</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solidFill>
                <a:schemeClr val="accent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2128625" y="1527300"/>
            <a:ext cx="4886750" cy="3616200"/>
          </a:xfrm>
          <a:prstGeom prst="rect">
            <a:avLst/>
          </a:prstGeom>
          <a:noFill/>
          <a:ln>
            <a:noFill/>
          </a:ln>
        </p:spPr>
      </p:pic>
      <p:sp>
        <p:nvSpPr>
          <p:cNvPr id="171" name="Google Shape;171;p30"/>
          <p:cNvSpPr txBox="1"/>
          <p:nvPr/>
        </p:nvSpPr>
        <p:spPr>
          <a:xfrm>
            <a:off x="520850" y="234375"/>
            <a:ext cx="8229600" cy="585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ld Standard TT"/>
              <a:buChar char="●"/>
            </a:pPr>
            <a:r>
              <a:rPr lang="en" sz="2400">
                <a:solidFill>
                  <a:schemeClr val="dk1"/>
                </a:solidFill>
                <a:latin typeface="Old Standard TT"/>
                <a:ea typeface="Old Standard TT"/>
                <a:cs typeface="Old Standard TT"/>
                <a:sym typeface="Old Standard TT"/>
              </a:rPr>
              <a:t>S</a:t>
            </a:r>
            <a:r>
              <a:rPr lang="en" sz="2400">
                <a:solidFill>
                  <a:schemeClr val="dk1"/>
                </a:solidFill>
                <a:latin typeface="Old Standard TT"/>
                <a:ea typeface="Old Standard TT"/>
                <a:cs typeface="Old Standard TT"/>
                <a:sym typeface="Old Standard TT"/>
              </a:rPr>
              <a:t>traight skeleton can be formed with the trace of the angular bisectors of the vertices, as the edges of the polygon are propagating at equal rate, until the polygon vanishes.</a:t>
            </a:r>
            <a:endParaRPr>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nvSpPr>
        <p:spPr>
          <a:xfrm>
            <a:off x="933200" y="401500"/>
            <a:ext cx="7292100" cy="78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Old Standard TT"/>
                <a:ea typeface="Old Standard TT"/>
                <a:cs typeface="Old Standard TT"/>
                <a:sym typeface="Old Standard TT"/>
              </a:rPr>
              <a:t>Fold-and-one-Cut </a:t>
            </a:r>
            <a:endParaRPr b="0" i="0" sz="3600" u="none" cap="none" strike="noStrike">
              <a:solidFill>
                <a:srgbClr val="000000"/>
              </a:solidFill>
              <a:latin typeface="Old Standard TT"/>
              <a:ea typeface="Old Standard TT"/>
              <a:cs typeface="Old Standard TT"/>
              <a:sym typeface="Old Standard TT"/>
            </a:endParaRPr>
          </a:p>
        </p:txBody>
      </p:sp>
      <p:sp>
        <p:nvSpPr>
          <p:cNvPr id="177" name="Google Shape;177;p31"/>
          <p:cNvSpPr txBox="1"/>
          <p:nvPr/>
        </p:nvSpPr>
        <p:spPr>
          <a:xfrm>
            <a:off x="1030875" y="1280450"/>
            <a:ext cx="6434700" cy="3212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Old Standard TT"/>
              <a:buAutoNum type="arabicPeriod"/>
            </a:pPr>
            <a:r>
              <a:rPr b="0" i="0" lang="en" sz="3000" u="none" cap="none" strike="noStrike">
                <a:solidFill>
                  <a:srgbClr val="000000"/>
                </a:solidFill>
                <a:latin typeface="Old Standard TT"/>
                <a:ea typeface="Old Standard TT"/>
                <a:cs typeface="Old Standard TT"/>
                <a:sym typeface="Old Standard TT"/>
              </a:rPr>
              <a:t>Fold flat</a:t>
            </a:r>
            <a:endParaRPr b="0" i="0" sz="3000" u="none" cap="none" strike="noStrike">
              <a:solidFill>
                <a:srgbClr val="000000"/>
              </a:solidFill>
              <a:latin typeface="Old Standard TT"/>
              <a:ea typeface="Old Standard TT"/>
              <a:cs typeface="Old Standard TT"/>
              <a:sym typeface="Old Standard TT"/>
            </a:endParaRPr>
          </a:p>
          <a:p>
            <a:pPr indent="-419100" lvl="0" marL="457200" marR="0" rtl="0" algn="l">
              <a:lnSpc>
                <a:spcPct val="100000"/>
              </a:lnSpc>
              <a:spcBef>
                <a:spcPts val="0"/>
              </a:spcBef>
              <a:spcAft>
                <a:spcPts val="0"/>
              </a:spcAft>
              <a:buClr>
                <a:srgbClr val="000000"/>
              </a:buClr>
              <a:buSzPts val="3000"/>
              <a:buFont typeface="Old Standard TT"/>
              <a:buAutoNum type="arabicPeriod"/>
            </a:pPr>
            <a:r>
              <a:rPr b="0" i="0" lang="en" sz="3000" u="none" cap="none" strike="noStrike">
                <a:solidFill>
                  <a:srgbClr val="000000"/>
                </a:solidFill>
                <a:latin typeface="Old Standard TT"/>
                <a:ea typeface="Old Standard TT"/>
                <a:cs typeface="Old Standard TT"/>
                <a:sym typeface="Old Standard TT"/>
              </a:rPr>
              <a:t>Make one complete </a:t>
            </a:r>
            <a:endParaRPr b="0" i="0" sz="3000" u="none" cap="none" strike="noStrike">
              <a:solidFill>
                <a:srgbClr val="000000"/>
              </a:solidFill>
              <a:latin typeface="Old Standard TT"/>
              <a:ea typeface="Old Standard TT"/>
              <a:cs typeface="Old Standard TT"/>
              <a:sym typeface="Old Standard TT"/>
            </a:endParaRPr>
          </a:p>
          <a:p>
            <a:pPr indent="0" lvl="0" marL="457200" marR="0" rtl="0" algn="l">
              <a:lnSpc>
                <a:spcPct val="100000"/>
              </a:lnSpc>
              <a:spcBef>
                <a:spcPts val="0"/>
              </a:spcBef>
              <a:spcAft>
                <a:spcPts val="0"/>
              </a:spcAft>
              <a:buNone/>
            </a:pPr>
            <a:r>
              <a:rPr b="0" i="0" lang="en" sz="3000" u="none" cap="none" strike="noStrike">
                <a:solidFill>
                  <a:srgbClr val="000000"/>
                </a:solidFill>
                <a:latin typeface="Old Standard TT"/>
                <a:ea typeface="Old Standard TT"/>
                <a:cs typeface="Old Standard TT"/>
                <a:sym typeface="Old Standard TT"/>
              </a:rPr>
              <a:t>straight</a:t>
            </a:r>
            <a:r>
              <a:rPr lang="en" sz="3000">
                <a:latin typeface="Old Standard TT"/>
                <a:ea typeface="Old Standard TT"/>
                <a:cs typeface="Old Standard TT"/>
                <a:sym typeface="Old Standard TT"/>
              </a:rPr>
              <a:t> </a:t>
            </a:r>
            <a:r>
              <a:rPr b="0" i="0" lang="en" sz="3000" u="none" cap="none" strike="noStrike">
                <a:solidFill>
                  <a:srgbClr val="000000"/>
                </a:solidFill>
                <a:latin typeface="Old Standard TT"/>
                <a:ea typeface="Old Standard TT"/>
                <a:cs typeface="Old Standard TT"/>
                <a:sym typeface="Old Standard TT"/>
              </a:rPr>
              <a:t>cut</a:t>
            </a:r>
            <a:endParaRPr b="0" i="0" sz="3000" u="none" cap="none" strike="noStrike">
              <a:solidFill>
                <a:srgbClr val="000000"/>
              </a:solidFill>
              <a:latin typeface="Old Standard TT"/>
              <a:ea typeface="Old Standard TT"/>
              <a:cs typeface="Old Standard TT"/>
              <a:sym typeface="Old Standard TT"/>
            </a:endParaRPr>
          </a:p>
          <a:p>
            <a:pPr indent="-419100" lvl="0" marL="457200" marR="0" rtl="0" algn="l">
              <a:lnSpc>
                <a:spcPct val="100000"/>
              </a:lnSpc>
              <a:spcBef>
                <a:spcPts val="0"/>
              </a:spcBef>
              <a:spcAft>
                <a:spcPts val="0"/>
              </a:spcAft>
              <a:buClr>
                <a:srgbClr val="000000"/>
              </a:buClr>
              <a:buSzPts val="3000"/>
              <a:buFont typeface="Old Standard TT"/>
              <a:buAutoNum type="arabicPeriod"/>
            </a:pPr>
            <a:r>
              <a:rPr lang="en" sz="3000">
                <a:solidFill>
                  <a:schemeClr val="dk1"/>
                </a:solidFill>
                <a:latin typeface="Old Standard TT"/>
                <a:ea typeface="Old Standard TT"/>
                <a:cs typeface="Old Standard TT"/>
                <a:sym typeface="Old Standard TT"/>
              </a:rPr>
              <a:t>Unfold</a:t>
            </a:r>
            <a:endParaRPr sz="3000">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Old Standard TT"/>
              <a:ea typeface="Old Standard TT"/>
              <a:cs typeface="Old Standard TT"/>
              <a:sym typeface="Old Standard TT"/>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ld Standard TT"/>
                <a:ea typeface="Old Standard TT"/>
                <a:cs typeface="Old Standard TT"/>
                <a:sym typeface="Old Standard TT"/>
              </a:rPr>
              <a:t>What shapes of cuts are possible?</a:t>
            </a:r>
            <a:endParaRPr b="0" i="0" sz="1400" u="none" cap="none" strike="noStrike">
              <a:solidFill>
                <a:srgbClr val="000000"/>
              </a:solidFill>
              <a:latin typeface="Old Standard TT"/>
              <a:ea typeface="Old Standard TT"/>
              <a:cs typeface="Old Standard TT"/>
              <a:sym typeface="Old Standard TT"/>
            </a:endParaRPr>
          </a:p>
        </p:txBody>
      </p:sp>
      <p:pic>
        <p:nvPicPr>
          <p:cNvPr id="178" name="Google Shape;178;p31"/>
          <p:cNvPicPr preferRelativeResize="0"/>
          <p:nvPr/>
        </p:nvPicPr>
        <p:blipFill rotWithShape="1">
          <a:blip r:embed="rId3">
            <a:alphaModFix/>
          </a:blip>
          <a:srcRect b="0" l="0" r="0" t="0"/>
          <a:stretch/>
        </p:blipFill>
        <p:spPr>
          <a:xfrm>
            <a:off x="5066825" y="1182696"/>
            <a:ext cx="3653300" cy="2311217"/>
          </a:xfrm>
          <a:prstGeom prst="rect">
            <a:avLst/>
          </a:prstGeom>
          <a:noFill/>
          <a:ln>
            <a:noFill/>
          </a:ln>
        </p:spPr>
      </p:pic>
      <p:sp>
        <p:nvSpPr>
          <p:cNvPr id="179" name="Google Shape;179;p31"/>
          <p:cNvSpPr txBox="1"/>
          <p:nvPr/>
        </p:nvSpPr>
        <p:spPr>
          <a:xfrm>
            <a:off x="955150" y="4238750"/>
            <a:ext cx="6586500" cy="4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Old Standard TT"/>
                <a:ea typeface="Old Standard TT"/>
                <a:cs typeface="Old Standard TT"/>
                <a:sym typeface="Old Standard TT"/>
              </a:rPr>
              <a:t>Can be solved by Straight Skeleton</a:t>
            </a:r>
            <a:endParaRPr b="0" i="0" sz="1800" u="none" cap="none" strike="noStrike">
              <a:solidFill>
                <a:srgbClr val="000000"/>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nvSpPr>
        <p:spPr>
          <a:xfrm>
            <a:off x="1582500" y="1524600"/>
            <a:ext cx="5979000" cy="20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Old Standard TT"/>
                <a:ea typeface="Old Standard TT"/>
                <a:cs typeface="Old Standard TT"/>
                <a:sym typeface="Old Standard TT"/>
              </a:rPr>
              <a:t>Voronoi Diagram</a:t>
            </a:r>
            <a:endParaRPr sz="6000">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2"/>
          <p:cNvSpPr txBox="1"/>
          <p:nvPr/>
        </p:nvSpPr>
        <p:spPr>
          <a:xfrm>
            <a:off x="425000" y="337825"/>
            <a:ext cx="80205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ld Standard TT"/>
                <a:ea typeface="Old Standard TT"/>
                <a:cs typeface="Old Standard TT"/>
                <a:sym typeface="Old Standard TT"/>
              </a:rPr>
              <a:t>Two possible events may occur during the propagation:</a:t>
            </a:r>
            <a:endParaRPr sz="2400">
              <a:latin typeface="Old Standard TT"/>
              <a:ea typeface="Old Standard TT"/>
              <a:cs typeface="Old Standard TT"/>
              <a:sym typeface="Old Standard TT"/>
            </a:endParaRPr>
          </a:p>
        </p:txBody>
      </p:sp>
      <p:sp>
        <p:nvSpPr>
          <p:cNvPr id="185" name="Google Shape;185;p32"/>
          <p:cNvSpPr txBox="1"/>
          <p:nvPr/>
        </p:nvSpPr>
        <p:spPr>
          <a:xfrm>
            <a:off x="642950" y="1100625"/>
            <a:ext cx="4140900" cy="3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ld Standard TT"/>
                <a:ea typeface="Old Standard TT"/>
                <a:cs typeface="Old Standard TT"/>
                <a:sym typeface="Old Standard TT"/>
              </a:rPr>
              <a:t>Edge event:</a:t>
            </a:r>
            <a:r>
              <a:rPr lang="en" sz="2400">
                <a:latin typeface="Old Standard TT"/>
                <a:ea typeface="Old Standard TT"/>
                <a:cs typeface="Old Standard TT"/>
                <a:sym typeface="Old Standard TT"/>
              </a:rPr>
              <a:t> Portion of an edge vanishes.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a:p>
            <a:pPr indent="0" lvl="0" marL="0" rtl="0" algn="l">
              <a:spcBef>
                <a:spcPts val="0"/>
              </a:spcBef>
              <a:spcAft>
                <a:spcPts val="0"/>
              </a:spcAft>
              <a:buNone/>
            </a:pPr>
            <a:r>
              <a:rPr b="1" lang="en" sz="2400">
                <a:latin typeface="Old Standard TT"/>
                <a:ea typeface="Old Standard TT"/>
                <a:cs typeface="Old Standard TT"/>
                <a:sym typeface="Old Standard TT"/>
              </a:rPr>
              <a:t>Split event:</a:t>
            </a:r>
            <a:r>
              <a:rPr lang="en" sz="2400">
                <a:latin typeface="Old Standard TT"/>
                <a:ea typeface="Old Standard TT"/>
                <a:cs typeface="Old Standard TT"/>
                <a:sym typeface="Old Standard TT"/>
              </a:rPr>
              <a:t> A reflex vertex hits an opposite edge, splitting the polygon into two disconnected parts.</a:t>
            </a:r>
            <a:endParaRPr sz="2400">
              <a:latin typeface="Old Standard TT"/>
              <a:ea typeface="Old Standard TT"/>
              <a:cs typeface="Old Standard TT"/>
              <a:sym typeface="Old Standard TT"/>
            </a:endParaRPr>
          </a:p>
        </p:txBody>
      </p:sp>
      <p:pic>
        <p:nvPicPr>
          <p:cNvPr id="186" name="Google Shape;186;p32"/>
          <p:cNvPicPr preferRelativeResize="0"/>
          <p:nvPr/>
        </p:nvPicPr>
        <p:blipFill rotWithShape="1">
          <a:blip r:embed="rId3">
            <a:alphaModFix/>
          </a:blip>
          <a:srcRect b="21609" l="0" r="53507" t="4311"/>
          <a:stretch/>
        </p:blipFill>
        <p:spPr>
          <a:xfrm>
            <a:off x="4947150" y="773725"/>
            <a:ext cx="1885425" cy="1689051"/>
          </a:xfrm>
          <a:prstGeom prst="rect">
            <a:avLst/>
          </a:prstGeom>
          <a:noFill/>
          <a:ln>
            <a:noFill/>
          </a:ln>
        </p:spPr>
      </p:pic>
      <p:pic>
        <p:nvPicPr>
          <p:cNvPr id="187" name="Google Shape;187;p32"/>
          <p:cNvPicPr preferRelativeResize="0"/>
          <p:nvPr/>
        </p:nvPicPr>
        <p:blipFill rotWithShape="1">
          <a:blip r:embed="rId4">
            <a:alphaModFix/>
          </a:blip>
          <a:srcRect b="22725" l="62290" r="1299" t="4552"/>
          <a:stretch/>
        </p:blipFill>
        <p:spPr>
          <a:xfrm>
            <a:off x="4870950" y="2571750"/>
            <a:ext cx="1743549" cy="1957797"/>
          </a:xfrm>
          <a:prstGeom prst="rect">
            <a:avLst/>
          </a:prstGeom>
          <a:noFill/>
          <a:ln>
            <a:noFill/>
          </a:ln>
        </p:spPr>
      </p:pic>
      <p:sp>
        <p:nvSpPr>
          <p:cNvPr id="188" name="Google Shape;188;p32"/>
          <p:cNvSpPr txBox="1"/>
          <p:nvPr/>
        </p:nvSpPr>
        <p:spPr>
          <a:xfrm>
            <a:off x="642950" y="4031925"/>
            <a:ext cx="39276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The edges stop propagating when one of these events occur.</a:t>
            </a:r>
            <a:endParaRPr>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nvSpPr>
        <p:spPr>
          <a:xfrm>
            <a:off x="555750" y="196175"/>
            <a:ext cx="79113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Straight Skeleton Computation</a:t>
            </a:r>
            <a:endParaRPr sz="3000">
              <a:latin typeface="Old Standard TT"/>
              <a:ea typeface="Old Standard TT"/>
              <a:cs typeface="Old Standard TT"/>
              <a:sym typeface="Old Standard TT"/>
            </a:endParaRPr>
          </a:p>
        </p:txBody>
      </p:sp>
      <p:sp>
        <p:nvSpPr>
          <p:cNvPr id="194" name="Google Shape;194;p33"/>
          <p:cNvSpPr/>
          <p:nvPr/>
        </p:nvSpPr>
        <p:spPr>
          <a:xfrm>
            <a:off x="0" y="806375"/>
            <a:ext cx="9144000" cy="1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nvSpPr>
        <p:spPr>
          <a:xfrm>
            <a:off x="566650" y="1133325"/>
            <a:ext cx="8064000" cy="3661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Successfully used by Oliva et al as a part of a system for three dimensional reconstruction of objects from a given set of 2D contours in parallel cross sections.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Felkel &amp; Obdrzálek offered a straightforward event-based algorithm which applies the principle of the roof construction by sweep algorithm and that simulates cutting of the roof by parallel planes and checks local changes of the polygonal base in the cross sections.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sp>
        <p:nvSpPr>
          <p:cNvPr id="200" name="Google Shape;200;p34"/>
          <p:cNvSpPr txBox="1"/>
          <p:nvPr/>
        </p:nvSpPr>
        <p:spPr>
          <a:xfrm>
            <a:off x="533975" y="359600"/>
            <a:ext cx="80640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Data Structure required for the algorithm:</a:t>
            </a:r>
            <a:endParaRPr sz="3000">
              <a:latin typeface="Old Standard TT"/>
              <a:ea typeface="Old Standard TT"/>
              <a:cs typeface="Old Standard TT"/>
              <a:sym typeface="Old Standard TT"/>
            </a:endParaRPr>
          </a:p>
        </p:txBody>
      </p:sp>
      <p:sp>
        <p:nvSpPr>
          <p:cNvPr id="201" name="Google Shape;201;p34"/>
          <p:cNvSpPr/>
          <p:nvPr/>
        </p:nvSpPr>
        <p:spPr>
          <a:xfrm>
            <a:off x="-100" y="1067925"/>
            <a:ext cx="9144000" cy="407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nvSpPr>
        <p:spPr>
          <a:xfrm>
            <a:off x="326925" y="1215900"/>
            <a:ext cx="8619600" cy="3563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ld Standard TT"/>
              <a:buChar char="●"/>
            </a:pPr>
            <a:r>
              <a:rPr lang="en" sz="2400">
                <a:solidFill>
                  <a:schemeClr val="dk1"/>
                </a:solidFill>
                <a:latin typeface="Old Standard TT"/>
                <a:ea typeface="Old Standard TT"/>
                <a:cs typeface="Old Standard TT"/>
                <a:sym typeface="Old Standard TT"/>
              </a:rPr>
              <a:t>A set of circular lists of active vertices (SLAV).</a:t>
            </a:r>
            <a:endParaRPr sz="2400">
              <a:solidFill>
                <a:schemeClr val="dk1"/>
              </a:solidFill>
              <a:latin typeface="Old Standard TT"/>
              <a:ea typeface="Old Standard TT"/>
              <a:cs typeface="Old Standard TT"/>
              <a:sym typeface="Old Standard TT"/>
            </a:endParaRPr>
          </a:p>
          <a:p>
            <a:pPr indent="-381000" lvl="0" marL="457200" rtl="0" algn="l">
              <a:spcBef>
                <a:spcPts val="0"/>
              </a:spcBef>
              <a:spcAft>
                <a:spcPts val="0"/>
              </a:spcAft>
              <a:buClr>
                <a:schemeClr val="dk1"/>
              </a:buClr>
              <a:buSzPts val="2400"/>
              <a:buFont typeface="Old Standard TT"/>
              <a:buChar char="●"/>
            </a:pPr>
            <a:r>
              <a:rPr lang="en" sz="2400">
                <a:solidFill>
                  <a:schemeClr val="dk1"/>
                </a:solidFill>
                <a:latin typeface="Old Standard TT"/>
                <a:ea typeface="Old Standard TT"/>
                <a:cs typeface="Old Standard TT"/>
                <a:sym typeface="Old Standard TT"/>
              </a:rPr>
              <a:t>Stores a loop of vertices for outer boundary and for all holes and sub-polygons created during the straight skeleton computation. </a:t>
            </a:r>
            <a:endParaRPr sz="2400">
              <a:solidFill>
                <a:schemeClr val="dk1"/>
              </a:solidFill>
              <a:latin typeface="Old Standard TT"/>
              <a:ea typeface="Old Standard TT"/>
              <a:cs typeface="Old Standard TT"/>
              <a:sym typeface="Old Standard TT"/>
            </a:endParaRPr>
          </a:p>
          <a:p>
            <a:pPr indent="-381000" lvl="0" marL="457200" rtl="0" algn="l">
              <a:spcBef>
                <a:spcPts val="0"/>
              </a:spcBef>
              <a:spcAft>
                <a:spcPts val="0"/>
              </a:spcAft>
              <a:buClr>
                <a:schemeClr val="dk1"/>
              </a:buClr>
              <a:buSzPts val="2400"/>
              <a:buFont typeface="Old Standard TT"/>
              <a:buChar char="●"/>
            </a:pPr>
            <a:r>
              <a:rPr lang="en" sz="2400">
                <a:solidFill>
                  <a:schemeClr val="dk1"/>
                </a:solidFill>
                <a:latin typeface="Old Standard TT"/>
                <a:ea typeface="Old Standard TT"/>
                <a:cs typeface="Old Standard TT"/>
                <a:sym typeface="Old Standard TT"/>
              </a:rPr>
              <a:t>In the case of convex polygon, it always contains only one list (LAV). </a:t>
            </a:r>
            <a:endParaRPr sz="2400">
              <a:solidFill>
                <a:schemeClr val="dk1"/>
              </a:solidFill>
              <a:latin typeface="Old Standard TT"/>
              <a:ea typeface="Old Standard TT"/>
              <a:cs typeface="Old Standard TT"/>
              <a:sym typeface="Old Standard TT"/>
            </a:endParaRPr>
          </a:p>
          <a:p>
            <a:pPr indent="-381000" lvl="0" marL="457200" rtl="0" algn="l">
              <a:spcBef>
                <a:spcPts val="0"/>
              </a:spcBef>
              <a:spcAft>
                <a:spcPts val="0"/>
              </a:spcAft>
              <a:buClr>
                <a:schemeClr val="dk1"/>
              </a:buClr>
              <a:buSzPts val="2400"/>
              <a:buFont typeface="Old Standard TT"/>
              <a:buChar char="●"/>
            </a:pPr>
            <a:r>
              <a:rPr lang="en" sz="2400">
                <a:solidFill>
                  <a:schemeClr val="dk1"/>
                </a:solidFill>
                <a:latin typeface="Old Standard TT"/>
                <a:ea typeface="Old Standard TT"/>
                <a:cs typeface="Old Standard TT"/>
                <a:sym typeface="Old Standard TT"/>
              </a:rPr>
              <a:t>In the case of a simple non-convex polygon, it stores a list for every sub-polygon and in the case of polygons with holes also a list for each hole.</a:t>
            </a:r>
            <a:endParaRPr sz="24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 name="Shape 206"/>
        <p:cNvGrpSpPr/>
        <p:nvPr/>
      </p:nvGrpSpPr>
      <p:grpSpPr>
        <a:xfrm>
          <a:off x="0" y="0"/>
          <a:ext cx="0" cy="0"/>
          <a:chOff x="0" y="0"/>
          <a:chExt cx="0" cy="0"/>
        </a:xfrm>
      </p:grpSpPr>
      <p:sp>
        <p:nvSpPr>
          <p:cNvPr id="207" name="Google Shape;207;p35"/>
          <p:cNvSpPr txBox="1"/>
          <p:nvPr/>
        </p:nvSpPr>
        <p:spPr>
          <a:xfrm>
            <a:off x="632700" y="196150"/>
            <a:ext cx="7878600" cy="5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ld Standard TT"/>
                <a:ea typeface="Old Standard TT"/>
                <a:cs typeface="Old Standard TT"/>
                <a:sym typeface="Old Standard TT"/>
              </a:rPr>
              <a:t>Convex Polygon Skeleton Computation</a:t>
            </a:r>
            <a:endParaRPr sz="2400">
              <a:latin typeface="Old Standard TT"/>
              <a:ea typeface="Old Standard TT"/>
              <a:cs typeface="Old Standard TT"/>
              <a:sym typeface="Old Standard TT"/>
            </a:endParaRPr>
          </a:p>
        </p:txBody>
      </p:sp>
      <p:sp>
        <p:nvSpPr>
          <p:cNvPr id="208" name="Google Shape;208;p35"/>
          <p:cNvSpPr txBox="1"/>
          <p:nvPr/>
        </p:nvSpPr>
        <p:spPr>
          <a:xfrm>
            <a:off x="566650" y="937175"/>
            <a:ext cx="3868500" cy="3879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Only edge event occurs.</a:t>
            </a:r>
            <a:endParaRPr sz="2400">
              <a:latin typeface="Old Standard TT"/>
              <a:ea typeface="Old Standard TT"/>
              <a:cs typeface="Old Standard TT"/>
              <a:sym typeface="Old Standard TT"/>
            </a:endParaRPr>
          </a:p>
          <a:p>
            <a:pPr indent="0" lvl="0" marL="457200" rtl="0" algn="l">
              <a:spcBef>
                <a:spcPts val="0"/>
              </a:spcBef>
              <a:spcAft>
                <a:spcPts val="0"/>
              </a:spcAft>
              <a:buNone/>
            </a:pPr>
            <a:r>
              <a:t/>
            </a:r>
            <a:endParaRPr sz="2400">
              <a:latin typeface="Old Standard TT"/>
              <a:ea typeface="Old Standard TT"/>
              <a:cs typeface="Old Standard TT"/>
              <a:sym typeface="Old Standard TT"/>
            </a:endParaRPr>
          </a:p>
          <a:p>
            <a:pPr indent="-381000" lvl="0" marL="457200" rtl="0" algn="l">
              <a:lnSpc>
                <a:spcPct val="115000"/>
              </a:lnSpc>
              <a:spcBef>
                <a:spcPts val="0"/>
              </a:spcBef>
              <a:spcAft>
                <a:spcPts val="0"/>
              </a:spcAft>
              <a:buSzPts val="2400"/>
              <a:buFont typeface="Old Standard TT"/>
              <a:buChar char="●"/>
            </a:pPr>
            <a:r>
              <a:rPr lang="en" sz="2400">
                <a:latin typeface="Old Standard TT"/>
                <a:ea typeface="Old Standard TT"/>
                <a:cs typeface="Old Standard TT"/>
                <a:sym typeface="Old Standard TT"/>
              </a:rPr>
              <a:t>The polygon vertices and edges are oriented anticlockwise and the polygon interior is on the left-hand side of its boundary.</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p:txBody>
      </p:sp>
      <p:pic>
        <p:nvPicPr>
          <p:cNvPr id="209" name="Google Shape;209;p35"/>
          <p:cNvPicPr preferRelativeResize="0"/>
          <p:nvPr/>
        </p:nvPicPr>
        <p:blipFill>
          <a:blip r:embed="rId3">
            <a:alphaModFix/>
          </a:blip>
          <a:stretch>
            <a:fillRect/>
          </a:stretch>
        </p:blipFill>
        <p:spPr>
          <a:xfrm rot="5400000">
            <a:off x="4554850" y="2242100"/>
            <a:ext cx="4114800" cy="1504950"/>
          </a:xfrm>
          <a:prstGeom prst="rect">
            <a:avLst/>
          </a:prstGeom>
          <a:noFill/>
          <a:ln>
            <a:noFill/>
          </a:ln>
        </p:spPr>
      </p:pic>
      <p:sp>
        <p:nvSpPr>
          <p:cNvPr id="210" name="Google Shape;210;p35"/>
          <p:cNvSpPr txBox="1"/>
          <p:nvPr/>
        </p:nvSpPr>
        <p:spPr>
          <a:xfrm>
            <a:off x="7573575" y="1514725"/>
            <a:ext cx="12858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Convex Polygon</a:t>
            </a:r>
            <a:endParaRPr>
              <a:latin typeface="Old Standard TT"/>
              <a:ea typeface="Old Standard TT"/>
              <a:cs typeface="Old Standard TT"/>
              <a:sym typeface="Old Standard TT"/>
            </a:endParaRPr>
          </a:p>
        </p:txBody>
      </p:sp>
      <p:sp>
        <p:nvSpPr>
          <p:cNvPr id="211" name="Google Shape;211;p35"/>
          <p:cNvSpPr txBox="1"/>
          <p:nvPr/>
        </p:nvSpPr>
        <p:spPr>
          <a:xfrm>
            <a:off x="7584475" y="3705075"/>
            <a:ext cx="10461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Skeleton</a:t>
            </a:r>
            <a:endParaRPr>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sp>
        <p:nvSpPr>
          <p:cNvPr id="216" name="Google Shape;216;p36"/>
          <p:cNvSpPr/>
          <p:nvPr/>
        </p:nvSpPr>
        <p:spPr>
          <a:xfrm>
            <a:off x="0" y="0"/>
            <a:ext cx="9175500" cy="7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txBox="1"/>
          <p:nvPr/>
        </p:nvSpPr>
        <p:spPr>
          <a:xfrm>
            <a:off x="108975" y="93475"/>
            <a:ext cx="88920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Initialization</a:t>
            </a:r>
            <a:endParaRPr sz="3000">
              <a:latin typeface="Old Standard TT"/>
              <a:ea typeface="Old Standard TT"/>
              <a:cs typeface="Old Standard TT"/>
              <a:sym typeface="Old Standard TT"/>
            </a:endParaRPr>
          </a:p>
        </p:txBody>
      </p:sp>
      <p:sp>
        <p:nvSpPr>
          <p:cNvPr id="218" name="Google Shape;218;p36"/>
          <p:cNvSpPr txBox="1"/>
          <p:nvPr/>
        </p:nvSpPr>
        <p:spPr>
          <a:xfrm>
            <a:off x="247400" y="937550"/>
            <a:ext cx="8659200" cy="398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Create a LAV for the polygon – a circular list of its vertices by order.</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Add pointers for the edges between vertices.</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Compute a bisector per vertex.</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All vertices are marked “unused”.</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Compute the intersection point of every set of adjacent bisectors – this point is the location of the edge event between them.</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Queue the edge event (marked EDGE_EVENT) </a:t>
            </a:r>
            <a:endParaRPr sz="1800">
              <a:latin typeface="Old Standard TT"/>
              <a:ea typeface="Old Standard TT"/>
              <a:cs typeface="Old Standard TT"/>
              <a:sym typeface="Old Standard TT"/>
            </a:endParaRPr>
          </a:p>
          <a:p>
            <a:pPr indent="0" lvl="0" marL="457200" rtl="0" algn="l">
              <a:spcBef>
                <a:spcPts val="0"/>
              </a:spcBef>
              <a:spcAft>
                <a:spcPts val="0"/>
              </a:spcAft>
              <a:buNone/>
            </a:pPr>
            <a:r>
              <a:rPr lang="en" sz="1800">
                <a:latin typeface="Old Standard TT"/>
                <a:ea typeface="Old Standard TT"/>
                <a:cs typeface="Old Standard TT"/>
                <a:sym typeface="Old Standard TT"/>
              </a:rPr>
              <a:t>in a priority queue according to the distance of the </a:t>
            </a:r>
            <a:endParaRPr sz="1800">
              <a:latin typeface="Old Standard TT"/>
              <a:ea typeface="Old Standard TT"/>
              <a:cs typeface="Old Standard TT"/>
              <a:sym typeface="Old Standard TT"/>
            </a:endParaRPr>
          </a:p>
          <a:p>
            <a:pPr indent="0" lvl="0" marL="457200" rtl="0" algn="l">
              <a:spcBef>
                <a:spcPts val="0"/>
              </a:spcBef>
              <a:spcAft>
                <a:spcPts val="0"/>
              </a:spcAft>
              <a:buNone/>
            </a:pPr>
            <a:r>
              <a:rPr lang="en" sz="1800">
                <a:latin typeface="Old Standard TT"/>
                <a:ea typeface="Old Standard TT"/>
                <a:cs typeface="Old Standard TT"/>
                <a:sym typeface="Old Standard TT"/>
              </a:rPr>
              <a:t>Intersection from the line supporting the edge.</a:t>
            </a:r>
            <a:endParaRPr sz="1800">
              <a:latin typeface="Old Standard TT"/>
              <a:ea typeface="Old Standard TT"/>
              <a:cs typeface="Old Standard TT"/>
              <a:sym typeface="Old Standard TT"/>
            </a:endParaRPr>
          </a:p>
        </p:txBody>
      </p:sp>
      <p:pic>
        <p:nvPicPr>
          <p:cNvPr id="219" name="Google Shape;219;p36"/>
          <p:cNvPicPr preferRelativeResize="0"/>
          <p:nvPr/>
        </p:nvPicPr>
        <p:blipFill rotWithShape="1">
          <a:blip r:embed="rId3">
            <a:alphaModFix/>
          </a:blip>
          <a:srcRect b="11733" l="39162" r="9144" t="20639"/>
          <a:stretch/>
        </p:blipFill>
        <p:spPr>
          <a:xfrm>
            <a:off x="5982050" y="2918750"/>
            <a:ext cx="3009551" cy="2213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sp>
        <p:nvSpPr>
          <p:cNvPr id="224" name="Google Shape;224;p37"/>
          <p:cNvSpPr/>
          <p:nvPr/>
        </p:nvSpPr>
        <p:spPr>
          <a:xfrm>
            <a:off x="0" y="-50150"/>
            <a:ext cx="9156900" cy="90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7"/>
          <p:cNvSpPr txBox="1"/>
          <p:nvPr/>
        </p:nvSpPr>
        <p:spPr>
          <a:xfrm>
            <a:off x="156250" y="130225"/>
            <a:ext cx="87375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Propagation</a:t>
            </a:r>
            <a:endParaRPr sz="3000">
              <a:latin typeface="Old Standard TT"/>
              <a:ea typeface="Old Standard TT"/>
              <a:cs typeface="Old Standard TT"/>
              <a:sym typeface="Old Standard TT"/>
            </a:endParaRPr>
          </a:p>
        </p:txBody>
      </p:sp>
      <p:sp>
        <p:nvSpPr>
          <p:cNvPr id="226" name="Google Shape;226;p37"/>
          <p:cNvSpPr txBox="1"/>
          <p:nvPr/>
        </p:nvSpPr>
        <p:spPr>
          <a:xfrm>
            <a:off x="273450" y="1080775"/>
            <a:ext cx="8620200" cy="399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While the events queue != empty do</a:t>
            </a:r>
            <a:endParaRPr sz="1800">
              <a:latin typeface="Old Standard TT"/>
              <a:ea typeface="Old Standard TT"/>
              <a:cs typeface="Old Standard TT"/>
              <a:sym typeface="Old Standard TT"/>
            </a:endParaRPr>
          </a:p>
          <a:p>
            <a:pPr indent="-342900" lvl="1" marL="9144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If next event uses used vertices, discard event.</a:t>
            </a:r>
            <a:endParaRPr sz="1800">
              <a:latin typeface="Old Standard TT"/>
              <a:ea typeface="Old Standard TT"/>
              <a:cs typeface="Old Standard TT"/>
              <a:sym typeface="Old Standard TT"/>
            </a:endParaRPr>
          </a:p>
          <a:p>
            <a:pPr indent="-342900" lvl="1" marL="9144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Else, handle edge event ;</a:t>
            </a:r>
            <a:endParaRPr sz="1800">
              <a:latin typeface="Old Standard TT"/>
              <a:ea typeface="Old Standard TT"/>
              <a:cs typeface="Old Standard TT"/>
              <a:sym typeface="Old Standard TT"/>
            </a:endParaRPr>
          </a:p>
          <a:p>
            <a:pPr indent="-342900" lvl="2" marL="13716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If LAV contains 3 edges, create new vertex at the intersection, and skeletal edges from each of the 3 vertices.</a:t>
            </a:r>
            <a:endParaRPr sz="1800">
              <a:latin typeface="Old Standard TT"/>
              <a:ea typeface="Old Standard TT"/>
              <a:cs typeface="Old Standard TT"/>
              <a:sym typeface="Old Standard TT"/>
            </a:endParaRPr>
          </a:p>
          <a:p>
            <a:pPr indent="-342900" lvl="2" marL="13716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If LAV contains more than 3 edges, </a:t>
            </a:r>
            <a:endParaRPr sz="1800">
              <a:latin typeface="Old Standard TT"/>
              <a:ea typeface="Old Standard TT"/>
              <a:cs typeface="Old Standard TT"/>
              <a:sym typeface="Old Standard TT"/>
            </a:endParaRPr>
          </a:p>
          <a:p>
            <a:pPr indent="-342900" lvl="3" marL="18288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Create two edges of the skeleton, each from one of the event vertices to the location of the event (the intersection point).</a:t>
            </a:r>
            <a:endParaRPr sz="1800">
              <a:latin typeface="Old Standard TT"/>
              <a:ea typeface="Old Standard TT"/>
              <a:cs typeface="Old Standard TT"/>
              <a:sym typeface="Old Standard TT"/>
            </a:endParaRPr>
          </a:p>
          <a:p>
            <a:pPr indent="-342900" lvl="3" marL="18288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Remove these two vertices from the LAV, and mark them as “used”.</a:t>
            </a:r>
            <a:endParaRPr sz="1800">
              <a:latin typeface="Old Standard TT"/>
              <a:ea typeface="Old Standard TT"/>
              <a:cs typeface="Old Standard TT"/>
              <a:sym typeface="Old Standard TT"/>
            </a:endParaRPr>
          </a:p>
          <a:p>
            <a:pPr indent="-342900" lvl="3" marL="18288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Create a new vertex, located at the intersection point, and put it in its place in the LAV, pointing to its adjacent edges.</a:t>
            </a:r>
            <a:endParaRPr sz="1800">
              <a:latin typeface="Old Standard TT"/>
              <a:ea typeface="Old Standard TT"/>
              <a:cs typeface="Old Standard TT"/>
              <a:sym typeface="Old Standard TT"/>
            </a:endParaRPr>
          </a:p>
          <a:p>
            <a:pPr indent="-342900" lvl="3" marL="18288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Compute new edge events for the vertices of these adjacent edges.</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pic>
        <p:nvPicPr>
          <p:cNvPr id="231" name="Google Shape;231;p38"/>
          <p:cNvPicPr preferRelativeResize="0"/>
          <p:nvPr/>
        </p:nvPicPr>
        <p:blipFill rotWithShape="1">
          <a:blip r:embed="rId3">
            <a:alphaModFix/>
          </a:blip>
          <a:srcRect b="13001" l="24357" r="23697" t="14487"/>
          <a:stretch/>
        </p:blipFill>
        <p:spPr>
          <a:xfrm>
            <a:off x="0" y="0"/>
            <a:ext cx="5554149" cy="4359151"/>
          </a:xfrm>
          <a:prstGeom prst="rect">
            <a:avLst/>
          </a:prstGeom>
          <a:noFill/>
          <a:ln>
            <a:noFill/>
          </a:ln>
        </p:spPr>
      </p:pic>
      <p:pic>
        <p:nvPicPr>
          <p:cNvPr id="232" name="Google Shape;232;p38"/>
          <p:cNvPicPr preferRelativeResize="0"/>
          <p:nvPr/>
        </p:nvPicPr>
        <p:blipFill rotWithShape="1">
          <a:blip r:embed="rId4">
            <a:alphaModFix/>
          </a:blip>
          <a:srcRect b="19392" l="22517" r="9924" t="37655"/>
          <a:stretch/>
        </p:blipFill>
        <p:spPr>
          <a:xfrm>
            <a:off x="5120650" y="3705325"/>
            <a:ext cx="4023352" cy="1438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6" name="Shape 236"/>
        <p:cNvGrpSpPr/>
        <p:nvPr/>
      </p:nvGrpSpPr>
      <p:grpSpPr>
        <a:xfrm>
          <a:off x="0" y="0"/>
          <a:ext cx="0" cy="0"/>
          <a:chOff x="0" y="0"/>
          <a:chExt cx="0" cy="0"/>
        </a:xfrm>
      </p:grpSpPr>
      <p:sp>
        <p:nvSpPr>
          <p:cNvPr id="237" name="Google Shape;237;p39"/>
          <p:cNvSpPr txBox="1"/>
          <p:nvPr/>
        </p:nvSpPr>
        <p:spPr>
          <a:xfrm>
            <a:off x="352225" y="379300"/>
            <a:ext cx="84396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ld Standard TT"/>
                <a:ea typeface="Old Standard TT"/>
                <a:cs typeface="Old Standard TT"/>
                <a:sym typeface="Old Standard TT"/>
              </a:rPr>
              <a:t>Complexity</a:t>
            </a:r>
            <a:endParaRPr sz="3000">
              <a:solidFill>
                <a:srgbClr val="FFFFFF"/>
              </a:solidFill>
              <a:latin typeface="Old Standard TT"/>
              <a:ea typeface="Old Standard TT"/>
              <a:cs typeface="Old Standard TT"/>
              <a:sym typeface="Old Standard TT"/>
            </a:endParaRPr>
          </a:p>
        </p:txBody>
      </p:sp>
      <p:sp>
        <p:nvSpPr>
          <p:cNvPr id="238" name="Google Shape;238;p39"/>
          <p:cNvSpPr/>
          <p:nvPr/>
        </p:nvSpPr>
        <p:spPr>
          <a:xfrm>
            <a:off x="0" y="1178550"/>
            <a:ext cx="9144000" cy="40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txBox="1"/>
          <p:nvPr/>
        </p:nvSpPr>
        <p:spPr>
          <a:xfrm>
            <a:off x="474125" y="1606350"/>
            <a:ext cx="8087400" cy="3142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O(nlogn), for maintaining the events queue. Every event handling is O(1).</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The most time-efficient algorithm known has time complexity </a:t>
            </a:r>
            <a:r>
              <a:rPr lang="en" sz="2400">
                <a:solidFill>
                  <a:srgbClr val="222222"/>
                </a:solidFill>
                <a:latin typeface="Old Standard TT"/>
                <a:ea typeface="Old Standard TT"/>
                <a:cs typeface="Old Standard TT"/>
                <a:sym typeface="Old Standard TT"/>
              </a:rPr>
              <a:t>O(</a:t>
            </a:r>
            <a:r>
              <a:rPr i="1" lang="en" sz="2400">
                <a:solidFill>
                  <a:srgbClr val="222222"/>
                </a:solidFill>
                <a:latin typeface="Old Standard TT"/>
                <a:ea typeface="Old Standard TT"/>
                <a:cs typeface="Old Standard TT"/>
                <a:sym typeface="Old Standard TT"/>
              </a:rPr>
              <a:t>n</a:t>
            </a:r>
            <a:r>
              <a:rPr baseline="30000" lang="en" sz="2400">
                <a:solidFill>
                  <a:srgbClr val="222222"/>
                </a:solidFill>
                <a:latin typeface="Old Standard TT"/>
                <a:ea typeface="Old Standard TT"/>
                <a:cs typeface="Old Standard TT"/>
                <a:sym typeface="Old Standard TT"/>
              </a:rPr>
              <a:t>1 + ε</a:t>
            </a:r>
            <a:r>
              <a:rPr lang="en" sz="2400">
                <a:solidFill>
                  <a:srgbClr val="222222"/>
                </a:solidFill>
                <a:latin typeface="Old Standard TT"/>
                <a:ea typeface="Old Standard TT"/>
                <a:cs typeface="Old Standard TT"/>
                <a:sym typeface="Old Standard TT"/>
              </a:rPr>
              <a:t> + </a:t>
            </a:r>
            <a:r>
              <a:rPr i="1" lang="en" sz="2400">
                <a:solidFill>
                  <a:srgbClr val="222222"/>
                </a:solidFill>
                <a:latin typeface="Old Standard TT"/>
                <a:ea typeface="Old Standard TT"/>
                <a:cs typeface="Old Standard TT"/>
                <a:sym typeface="Old Standard TT"/>
              </a:rPr>
              <a:t>n</a:t>
            </a:r>
            <a:r>
              <a:rPr baseline="30000" lang="en" sz="2400">
                <a:solidFill>
                  <a:srgbClr val="222222"/>
                </a:solidFill>
                <a:latin typeface="Old Standard TT"/>
                <a:ea typeface="Old Standard TT"/>
                <a:cs typeface="Old Standard TT"/>
                <a:sym typeface="Old Standard TT"/>
              </a:rPr>
              <a:t>8/11 + ε</a:t>
            </a:r>
            <a:r>
              <a:rPr i="1" lang="en" sz="2400">
                <a:solidFill>
                  <a:srgbClr val="222222"/>
                </a:solidFill>
                <a:latin typeface="Old Standard TT"/>
                <a:ea typeface="Old Standard TT"/>
                <a:cs typeface="Old Standard TT"/>
                <a:sym typeface="Old Standard TT"/>
              </a:rPr>
              <a:t>r</a:t>
            </a:r>
            <a:r>
              <a:rPr baseline="30000" lang="en" sz="2400">
                <a:solidFill>
                  <a:srgbClr val="222222"/>
                </a:solidFill>
                <a:latin typeface="Old Standard TT"/>
                <a:ea typeface="Old Standard TT"/>
                <a:cs typeface="Old Standard TT"/>
                <a:sym typeface="Old Standard TT"/>
              </a:rPr>
              <a:t>9/11 + ε</a:t>
            </a:r>
            <a:r>
              <a:rPr lang="en" sz="2400">
                <a:solidFill>
                  <a:srgbClr val="222222"/>
                </a:solidFill>
                <a:latin typeface="Old Standard TT"/>
                <a:ea typeface="Old Standard TT"/>
                <a:cs typeface="Old Standard TT"/>
                <a:sym typeface="Old Standard TT"/>
              </a:rPr>
              <a:t>).</a:t>
            </a:r>
            <a:endParaRPr sz="24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43" name="Shape 243"/>
        <p:cNvGrpSpPr/>
        <p:nvPr/>
      </p:nvGrpSpPr>
      <p:grpSpPr>
        <a:xfrm>
          <a:off x="0" y="0"/>
          <a:ext cx="0" cy="0"/>
          <a:chOff x="0" y="0"/>
          <a:chExt cx="0" cy="0"/>
        </a:xfrm>
      </p:grpSpPr>
      <p:sp>
        <p:nvSpPr>
          <p:cNvPr id="244" name="Google Shape;244;p40"/>
          <p:cNvSpPr txBox="1"/>
          <p:nvPr/>
        </p:nvSpPr>
        <p:spPr>
          <a:xfrm>
            <a:off x="325550" y="961175"/>
            <a:ext cx="8507100" cy="396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An extension of the convex algorithm.</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We have to find out when split events occur.</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Another step in initialization:</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457200" lvl="0" marL="457200" rtl="0" algn="l">
              <a:spcBef>
                <a:spcPts val="0"/>
              </a:spcBef>
              <a:spcAft>
                <a:spcPts val="0"/>
              </a:spcAft>
              <a:buNone/>
            </a:pPr>
            <a:r>
              <a:rPr lang="en" sz="2400">
                <a:latin typeface="Old Standard TT"/>
                <a:ea typeface="Old Standard TT"/>
                <a:cs typeface="Old Standard TT"/>
                <a:sym typeface="Old Standard TT"/>
              </a:rPr>
              <a:t>Determine all possibilities of a reflex vertex hitting an opposite edge.</a:t>
            </a:r>
            <a:endParaRPr sz="2400">
              <a:latin typeface="Old Standard TT"/>
              <a:ea typeface="Old Standard TT"/>
              <a:cs typeface="Old Standard TT"/>
              <a:sym typeface="Old Standard TT"/>
            </a:endParaRPr>
          </a:p>
          <a:p>
            <a:pPr indent="457200" lvl="0" marL="457200" rtl="0" algn="l">
              <a:spcBef>
                <a:spcPts val="0"/>
              </a:spcBef>
              <a:spcAft>
                <a:spcPts val="0"/>
              </a:spcAft>
              <a:buClr>
                <a:schemeClr val="dk1"/>
              </a:buClr>
              <a:buSzPts val="1100"/>
              <a:buFont typeface="Arial"/>
              <a:buNone/>
            </a:pPr>
            <a:r>
              <a:rPr lang="en" sz="2400">
                <a:latin typeface="Old Standard TT"/>
                <a:ea typeface="Old Standard TT"/>
                <a:cs typeface="Old Standard TT"/>
                <a:sym typeface="Old Standard TT"/>
              </a:rPr>
              <a:t>Queue these events as SPLIT_EVENT.</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45" name="Google Shape;245;p40"/>
          <p:cNvSpPr/>
          <p:nvPr/>
        </p:nvSpPr>
        <p:spPr>
          <a:xfrm flipH="1" rot="10800000">
            <a:off x="10850" y="-48150"/>
            <a:ext cx="9147600" cy="90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txBox="1"/>
          <p:nvPr/>
        </p:nvSpPr>
        <p:spPr>
          <a:xfrm>
            <a:off x="249575" y="147350"/>
            <a:ext cx="8507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Old Standard TT"/>
                <a:ea typeface="Old Standard TT"/>
                <a:cs typeface="Old Standard TT"/>
                <a:sym typeface="Old Standard TT"/>
              </a:rPr>
              <a:t>Non Convex Polygon Skeleton Computation</a:t>
            </a:r>
            <a:endParaRPr sz="3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41"/>
          <p:cNvSpPr/>
          <p:nvPr/>
        </p:nvSpPr>
        <p:spPr>
          <a:xfrm>
            <a:off x="0" y="1700"/>
            <a:ext cx="9144000" cy="8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txBox="1"/>
          <p:nvPr/>
        </p:nvSpPr>
        <p:spPr>
          <a:xfrm>
            <a:off x="195075" y="92850"/>
            <a:ext cx="8518200" cy="564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3000">
                <a:solidFill>
                  <a:schemeClr val="dk1"/>
                </a:solidFill>
                <a:latin typeface="Old Standard TT"/>
                <a:ea typeface="Old Standard TT"/>
                <a:cs typeface="Old Standard TT"/>
                <a:sym typeface="Old Standard TT"/>
              </a:rPr>
              <a:t>Obtaining Split Events</a:t>
            </a:r>
            <a:endParaRPr sz="3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53" name="Google Shape;253;p41"/>
          <p:cNvSpPr txBox="1"/>
          <p:nvPr/>
        </p:nvSpPr>
        <p:spPr>
          <a:xfrm>
            <a:off x="314675" y="859100"/>
            <a:ext cx="8518200" cy="400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A splitting location B is equidistant from the lines supporting the edges adjacent to the reflex vertex, and from the line supporting the opposite edge.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For every reflex vertex, we traverse all of the edges in the polygon and test for intersection.</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A simple intersection test between the bisector of the reflex vertex and the opposite edge isn’t enough.</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The intersection point between the reflex vertex and the line supporting the opposite edges must be in the area defined between the edge and the bisectors of its two vertices.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The intersection point is the meeting point of the three bisectors between all three participating edges (the two defining the reflex vertex and the split edge).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Not all reflex vertices eventually cause split events. (A is an edge event, and B is a split event).</a:t>
            </a:r>
            <a:endParaRPr>
              <a:latin typeface="Old Standard TT"/>
              <a:ea typeface="Old Standard TT"/>
              <a:cs typeface="Old Standard TT"/>
              <a:sym typeface="Old Standard TT"/>
            </a:endParaRPr>
          </a:p>
        </p:txBody>
      </p:sp>
      <p:pic>
        <p:nvPicPr>
          <p:cNvPr id="254" name="Google Shape;254;p41"/>
          <p:cNvPicPr preferRelativeResize="0"/>
          <p:nvPr/>
        </p:nvPicPr>
        <p:blipFill rotWithShape="1">
          <a:blip r:embed="rId3">
            <a:alphaModFix/>
          </a:blip>
          <a:srcRect b="18849" l="40465" r="24288" t="38725"/>
          <a:stretch/>
        </p:blipFill>
        <p:spPr>
          <a:xfrm>
            <a:off x="3130313" y="3123025"/>
            <a:ext cx="2647725" cy="179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90250" y="526350"/>
            <a:ext cx="3520500" cy="424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Imagine a city, where a fire is declared. Emergency services need to send a fire truck to this place. If there are N fire stations, what fire truck should be sent?</a:t>
            </a:r>
            <a:endParaRPr sz="2400"/>
          </a:p>
        </p:txBody>
      </p:sp>
      <p:pic>
        <p:nvPicPr>
          <p:cNvPr id="73" name="Google Shape;73;p15"/>
          <p:cNvPicPr preferRelativeResize="0"/>
          <p:nvPr/>
        </p:nvPicPr>
        <p:blipFill>
          <a:blip r:embed="rId3">
            <a:alphaModFix/>
          </a:blip>
          <a:stretch>
            <a:fillRect/>
          </a:stretch>
        </p:blipFill>
        <p:spPr>
          <a:xfrm>
            <a:off x="4010750" y="872438"/>
            <a:ext cx="4828451" cy="339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ppt_w</p:attrName>
                                        </p:attrNameLst>
                                      </p:cBhvr>
                                      <p:tavLst>
                                        <p:tav fmla="" tm="0">
                                          <p:val>
                                            <p:strVal val="0"/>
                                          </p:val>
                                        </p:tav>
                                        <p:tav fmla="" tm="100000">
                                          <p:val>
                                            <p:strVal val="#ppt_w"/>
                                          </p:val>
                                        </p:tav>
                                      </p:tavLst>
                                    </p:anim>
                                    <p:anim calcmode="lin" valueType="num">
                                      <p:cBhvr additive="base">
                                        <p:cTn dur="1000"/>
                                        <p:tgtEl>
                                          <p:spTgt spid="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42"/>
          <p:cNvSpPr txBox="1"/>
          <p:nvPr/>
        </p:nvSpPr>
        <p:spPr>
          <a:xfrm>
            <a:off x="379800" y="303825"/>
            <a:ext cx="83445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Handling Split Events</a:t>
            </a:r>
            <a:endParaRPr sz="3000">
              <a:latin typeface="Old Standard TT"/>
              <a:ea typeface="Old Standard TT"/>
              <a:cs typeface="Old Standard TT"/>
              <a:sym typeface="Old Standard TT"/>
            </a:endParaRPr>
          </a:p>
        </p:txBody>
      </p:sp>
      <p:sp>
        <p:nvSpPr>
          <p:cNvPr id="260" name="Google Shape;260;p42"/>
          <p:cNvSpPr txBox="1"/>
          <p:nvPr/>
        </p:nvSpPr>
        <p:spPr>
          <a:xfrm>
            <a:off x="368950" y="1063425"/>
            <a:ext cx="8344500" cy="370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When a split event occurs, the polygon splits into two parts.</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The LAV in context is split into two LAVs as well.</a:t>
            </a:r>
            <a:endParaRPr sz="1800">
              <a:latin typeface="Old Standard TT"/>
              <a:ea typeface="Old Standard TT"/>
              <a:cs typeface="Old Standard TT"/>
              <a:sym typeface="Old Standard TT"/>
            </a:endParaRPr>
          </a:p>
        </p:txBody>
      </p:sp>
      <p:pic>
        <p:nvPicPr>
          <p:cNvPr id="261" name="Google Shape;261;p42"/>
          <p:cNvPicPr preferRelativeResize="0"/>
          <p:nvPr/>
        </p:nvPicPr>
        <p:blipFill rotWithShape="1">
          <a:blip r:embed="rId3">
            <a:alphaModFix/>
          </a:blip>
          <a:srcRect b="15594" l="3207" r="3282" t="28026"/>
          <a:stretch/>
        </p:blipFill>
        <p:spPr>
          <a:xfrm>
            <a:off x="570113" y="2050600"/>
            <a:ext cx="8003776" cy="2713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43"/>
          <p:cNvSpPr txBox="1"/>
          <p:nvPr/>
        </p:nvSpPr>
        <p:spPr>
          <a:xfrm>
            <a:off x="325550" y="271275"/>
            <a:ext cx="8597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 Handling Split Events – Cont’d</a:t>
            </a:r>
            <a:endParaRPr sz="3000">
              <a:latin typeface="Old Standard TT"/>
              <a:ea typeface="Old Standard TT"/>
              <a:cs typeface="Old Standard TT"/>
              <a:sym typeface="Old Standard TT"/>
            </a:endParaRPr>
          </a:p>
        </p:txBody>
      </p:sp>
      <p:sp>
        <p:nvSpPr>
          <p:cNvPr id="267" name="Google Shape;267;p43"/>
          <p:cNvSpPr txBox="1"/>
          <p:nvPr/>
        </p:nvSpPr>
        <p:spPr>
          <a:xfrm>
            <a:off x="325550" y="1313975"/>
            <a:ext cx="8485800" cy="3841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The splitting vertex is replaced with two new vertices, each in the appropriate place in a different LAV.</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New bisectors and edge events are calculated for each of these vertices.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1" name="Shape 271"/>
        <p:cNvGrpSpPr/>
        <p:nvPr/>
      </p:nvGrpSpPr>
      <p:grpSpPr>
        <a:xfrm>
          <a:off x="0" y="0"/>
          <a:ext cx="0" cy="0"/>
          <a:chOff x="0" y="0"/>
          <a:chExt cx="0" cy="0"/>
        </a:xfrm>
      </p:grpSpPr>
      <p:sp>
        <p:nvSpPr>
          <p:cNvPr id="272" name="Google Shape;272;p44"/>
          <p:cNvSpPr/>
          <p:nvPr/>
        </p:nvSpPr>
        <p:spPr>
          <a:xfrm>
            <a:off x="0" y="0"/>
            <a:ext cx="9144000" cy="92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txBox="1"/>
          <p:nvPr/>
        </p:nvSpPr>
        <p:spPr>
          <a:xfrm>
            <a:off x="141075" y="169050"/>
            <a:ext cx="8789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Handling Multiple Splitting</a:t>
            </a:r>
            <a:endParaRPr sz="3000">
              <a:latin typeface="Old Standard TT"/>
              <a:ea typeface="Old Standard TT"/>
              <a:cs typeface="Old Standard TT"/>
              <a:sym typeface="Old Standard TT"/>
            </a:endParaRPr>
          </a:p>
        </p:txBody>
      </p:sp>
      <p:sp>
        <p:nvSpPr>
          <p:cNvPr id="274" name="Google Shape;274;p44"/>
          <p:cNvSpPr txBox="1"/>
          <p:nvPr/>
        </p:nvSpPr>
        <p:spPr>
          <a:xfrm>
            <a:off x="314675" y="1156500"/>
            <a:ext cx="8496600" cy="374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An edge can be split several time.</a:t>
            </a:r>
            <a:endParaRPr sz="1800">
              <a:solidFill>
                <a:srgbClr val="FF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Old Standard TT"/>
              <a:ea typeface="Old Standard TT"/>
              <a:cs typeface="Old Standard TT"/>
              <a:sym typeface="Old Standard TT"/>
            </a:endParaRPr>
          </a:p>
          <a:p>
            <a:pPr indent="-342900" lvl="0" marL="4572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Any split event handling must realize what part of the edge it is splitting (i.e. what are the proper endpoints).</a:t>
            </a:r>
            <a:endParaRPr sz="1800">
              <a:solidFill>
                <a:srgbClr val="FF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Old Standard TT"/>
              <a:ea typeface="Old Standard TT"/>
              <a:cs typeface="Old Standard TT"/>
              <a:sym typeface="Old Standard TT"/>
            </a:endParaRPr>
          </a:p>
          <a:p>
            <a:pPr indent="-342900" lvl="0" marL="4572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It is done by traversing the LAV in context at each handling of a split event.</a:t>
            </a:r>
            <a:endParaRPr sz="18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rgbClr val="FFFFFF"/>
              </a:solidFill>
              <a:latin typeface="Old Standard TT"/>
              <a:ea typeface="Old Standard TT"/>
              <a:cs typeface="Old Standard TT"/>
              <a:sym typeface="Old Standard TT"/>
            </a:endParaRPr>
          </a:p>
        </p:txBody>
      </p:sp>
      <p:pic>
        <p:nvPicPr>
          <p:cNvPr id="275" name="Google Shape;275;p44"/>
          <p:cNvPicPr preferRelativeResize="0"/>
          <p:nvPr/>
        </p:nvPicPr>
        <p:blipFill rotWithShape="1">
          <a:blip r:embed="rId3">
            <a:alphaModFix amt="89000"/>
          </a:blip>
          <a:srcRect b="8928" l="28478" r="11590" t="32602"/>
          <a:stretch/>
        </p:blipFill>
        <p:spPr>
          <a:xfrm>
            <a:off x="2658575" y="2933325"/>
            <a:ext cx="3808801" cy="208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9" name="Shape 279"/>
        <p:cNvGrpSpPr/>
        <p:nvPr/>
      </p:nvGrpSpPr>
      <p:grpSpPr>
        <a:xfrm>
          <a:off x="0" y="0"/>
          <a:ext cx="0" cy="0"/>
          <a:chOff x="0" y="0"/>
          <a:chExt cx="0" cy="0"/>
        </a:xfrm>
      </p:grpSpPr>
      <p:sp>
        <p:nvSpPr>
          <p:cNvPr id="280" name="Google Shape;280;p45"/>
          <p:cNvSpPr txBox="1"/>
          <p:nvPr/>
        </p:nvSpPr>
        <p:spPr>
          <a:xfrm>
            <a:off x="412350" y="336400"/>
            <a:ext cx="8214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Initialization</a:t>
            </a:r>
            <a:endParaRPr sz="3000">
              <a:latin typeface="Old Standard TT"/>
              <a:ea typeface="Old Standard TT"/>
              <a:cs typeface="Old Standard TT"/>
              <a:sym typeface="Old Standard TT"/>
            </a:endParaRPr>
          </a:p>
        </p:txBody>
      </p:sp>
      <p:sp>
        <p:nvSpPr>
          <p:cNvPr id="281" name="Google Shape;281;p45"/>
          <p:cNvSpPr txBox="1"/>
          <p:nvPr/>
        </p:nvSpPr>
        <p:spPr>
          <a:xfrm>
            <a:off x="379800" y="1194125"/>
            <a:ext cx="8398800" cy="3722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Create one LAV.</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Compute bisectors.</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Compute split and edge events.</a:t>
            </a:r>
            <a:endParaRPr sz="24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400">
              <a:latin typeface="Old Standard TT"/>
              <a:ea typeface="Old Standard TT"/>
              <a:cs typeface="Old Standard TT"/>
              <a:sym typeface="Old Standard TT"/>
            </a:endParaRPr>
          </a:p>
          <a:p>
            <a:pPr indent="-381000" lvl="0" marL="457200" rtl="0" algn="l">
              <a:spcBef>
                <a:spcPts val="0"/>
              </a:spcBef>
              <a:spcAft>
                <a:spcPts val="0"/>
              </a:spcAft>
              <a:buSzPts val="2400"/>
              <a:buFont typeface="Old Standard TT"/>
              <a:buChar char="●"/>
            </a:pPr>
            <a:r>
              <a:rPr lang="en" sz="2400">
                <a:latin typeface="Old Standard TT"/>
                <a:ea typeface="Old Standard TT"/>
                <a:cs typeface="Old Standard TT"/>
                <a:sym typeface="Old Standard TT"/>
              </a:rPr>
              <a:t>Queue all events according to time (distance).</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5" name="Shape 285"/>
        <p:cNvGrpSpPr/>
        <p:nvPr/>
      </p:nvGrpSpPr>
      <p:grpSpPr>
        <a:xfrm>
          <a:off x="0" y="0"/>
          <a:ext cx="0" cy="0"/>
          <a:chOff x="0" y="0"/>
          <a:chExt cx="0" cy="0"/>
        </a:xfrm>
      </p:grpSpPr>
      <p:sp>
        <p:nvSpPr>
          <p:cNvPr id="286" name="Google Shape;286;p46"/>
          <p:cNvSpPr txBox="1"/>
          <p:nvPr/>
        </p:nvSpPr>
        <p:spPr>
          <a:xfrm>
            <a:off x="390875" y="325550"/>
            <a:ext cx="8431500" cy="8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Propagation</a:t>
            </a:r>
            <a:endParaRPr sz="3000">
              <a:latin typeface="Old Standard TT"/>
              <a:ea typeface="Old Standard TT"/>
              <a:cs typeface="Old Standard TT"/>
              <a:sym typeface="Old Standard TT"/>
            </a:endParaRPr>
          </a:p>
        </p:txBody>
      </p:sp>
      <p:sp>
        <p:nvSpPr>
          <p:cNvPr id="287" name="Google Shape;287;p46"/>
          <p:cNvSpPr txBox="1"/>
          <p:nvPr/>
        </p:nvSpPr>
        <p:spPr>
          <a:xfrm>
            <a:off x="271275" y="998325"/>
            <a:ext cx="8626800" cy="38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While event queue has events,</a:t>
            </a:r>
            <a:endParaRPr sz="1800">
              <a:latin typeface="Old Standard TT"/>
              <a:ea typeface="Old Standard TT"/>
              <a:cs typeface="Old Standard TT"/>
              <a:sym typeface="Old Standard TT"/>
            </a:endParaRPr>
          </a:p>
          <a:p>
            <a:pPr indent="457200" lvl="0" marL="457200" rtl="0" algn="l">
              <a:spcBef>
                <a:spcPts val="0"/>
              </a:spcBef>
              <a:spcAft>
                <a:spcPts val="0"/>
              </a:spcAft>
              <a:buNone/>
            </a:pPr>
            <a:r>
              <a:t/>
            </a:r>
            <a:endParaRPr sz="1800">
              <a:latin typeface="Old Standard TT"/>
              <a:ea typeface="Old Standard TT"/>
              <a:cs typeface="Old Standard TT"/>
              <a:sym typeface="Old Standard TT"/>
            </a:endParaRPr>
          </a:p>
          <a:p>
            <a:pPr indent="457200" lvl="0" marL="457200" rtl="0" algn="l">
              <a:spcBef>
                <a:spcPts val="0"/>
              </a:spcBef>
              <a:spcAft>
                <a:spcPts val="0"/>
              </a:spcAft>
              <a:buNone/>
            </a:pPr>
            <a:r>
              <a:rPr lang="en" sz="1800">
                <a:latin typeface="Old Standard TT"/>
                <a:ea typeface="Old Standard TT"/>
                <a:cs typeface="Old Standard TT"/>
                <a:sym typeface="Old Standard TT"/>
              </a:rPr>
              <a:t>If new event contains used vertices, discard event.</a:t>
            </a:r>
            <a:endParaRPr sz="18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latin typeface="Old Standard TT"/>
              <a:ea typeface="Old Standard TT"/>
              <a:cs typeface="Old Standard TT"/>
              <a:sym typeface="Old Standard TT"/>
            </a:endParaRPr>
          </a:p>
          <a:p>
            <a:pPr indent="0" lvl="0" marL="4572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       If event is edge event, handle as in the convex case.</a:t>
            </a:r>
            <a:endParaRPr sz="1800">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Mark vertices as “used”. If the LAV in context contains 3</a:t>
            </a:r>
            <a:endParaRPr sz="1800">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vertices, close up the skeleton.</a:t>
            </a:r>
            <a:endParaRPr sz="18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1800">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If event is split event, split the LAV into two, and</a:t>
            </a:r>
            <a:endParaRPr sz="1800">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maintain pointers accordingly. Mark the splitting vertex</a:t>
            </a:r>
            <a:endParaRPr sz="1800">
              <a:latin typeface="Old Standard TT"/>
              <a:ea typeface="Old Standard TT"/>
              <a:cs typeface="Old Standard TT"/>
              <a:sym typeface="Old Standard TT"/>
            </a:endParaRPr>
          </a:p>
          <a:p>
            <a:pPr indent="0" lvl="0" marL="914400" rtl="0" algn="l">
              <a:spcBef>
                <a:spcPts val="0"/>
              </a:spcBef>
              <a:spcAft>
                <a:spcPts val="0"/>
              </a:spcAft>
              <a:buClr>
                <a:schemeClr val="dk1"/>
              </a:buClr>
              <a:buSzPts val="1100"/>
              <a:buFont typeface="Arial"/>
              <a:buNone/>
            </a:pPr>
            <a:r>
              <a:rPr lang="en" sz="1800">
                <a:latin typeface="Old Standard TT"/>
                <a:ea typeface="Old Standard TT"/>
                <a:cs typeface="Old Standard TT"/>
                <a:sym typeface="Old Standard TT"/>
              </a:rPr>
              <a:t>as “used”.</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In the end, there are no LAVs left!</a:t>
            </a:r>
            <a:endParaRPr sz="1800">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1" name="Shape 291"/>
        <p:cNvGrpSpPr/>
        <p:nvPr/>
      </p:nvGrpSpPr>
      <p:grpSpPr>
        <a:xfrm>
          <a:off x="0" y="0"/>
          <a:ext cx="0" cy="0"/>
          <a:chOff x="0" y="0"/>
          <a:chExt cx="0" cy="0"/>
        </a:xfrm>
      </p:grpSpPr>
      <p:sp>
        <p:nvSpPr>
          <p:cNvPr id="292" name="Google Shape;292;p47"/>
          <p:cNvSpPr/>
          <p:nvPr/>
        </p:nvSpPr>
        <p:spPr>
          <a:xfrm>
            <a:off x="0" y="0"/>
            <a:ext cx="9158400" cy="8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7"/>
          <p:cNvSpPr txBox="1"/>
          <p:nvPr/>
        </p:nvSpPr>
        <p:spPr>
          <a:xfrm>
            <a:off x="173625" y="125625"/>
            <a:ext cx="87786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Complexity</a:t>
            </a:r>
            <a:endParaRPr sz="3000">
              <a:latin typeface="Old Standard TT"/>
              <a:ea typeface="Old Standard TT"/>
              <a:cs typeface="Old Standard TT"/>
              <a:sym typeface="Old Standard TT"/>
            </a:endParaRPr>
          </a:p>
        </p:txBody>
      </p:sp>
      <p:sp>
        <p:nvSpPr>
          <p:cNvPr id="294" name="Google Shape;294;p47"/>
          <p:cNvSpPr txBox="1"/>
          <p:nvPr/>
        </p:nvSpPr>
        <p:spPr>
          <a:xfrm>
            <a:off x="379800" y="1134800"/>
            <a:ext cx="8366400" cy="3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latin typeface="Old Standard TT"/>
                <a:ea typeface="Old Standard TT"/>
                <a:cs typeface="Old Standard TT"/>
                <a:sym typeface="Old Standard TT"/>
              </a:rPr>
              <a:t>The total complexity is O(rn+nlogn)</a:t>
            </a:r>
            <a:endParaRPr sz="24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sz="2400">
              <a:solidFill>
                <a:srgbClr val="FF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2400">
                <a:solidFill>
                  <a:srgbClr val="FFFFFF"/>
                </a:solidFill>
                <a:latin typeface="Old Standard TT"/>
                <a:ea typeface="Old Standard TT"/>
                <a:cs typeface="Old Standard TT"/>
                <a:sym typeface="Old Standard TT"/>
              </a:rPr>
              <a:t>n = # vertices</a:t>
            </a:r>
            <a:endParaRPr sz="2400">
              <a:solidFill>
                <a:srgbClr val="FF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2400">
                <a:solidFill>
                  <a:srgbClr val="FFFFFF"/>
                </a:solidFill>
                <a:latin typeface="Old Standard TT"/>
                <a:ea typeface="Old Standard TT"/>
                <a:cs typeface="Old Standard TT"/>
                <a:sym typeface="Old Standard TT"/>
              </a:rPr>
              <a:t>r = # reflex vertices</a:t>
            </a:r>
            <a:endParaRPr sz="24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sp>
        <p:nvSpPr>
          <p:cNvPr id="299" name="Google Shape;299;p48"/>
          <p:cNvSpPr txBox="1"/>
          <p:nvPr/>
        </p:nvSpPr>
        <p:spPr>
          <a:xfrm>
            <a:off x="282125" y="1590150"/>
            <a:ext cx="8724300" cy="19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Old Standard TT"/>
                <a:ea typeface="Old Standard TT"/>
                <a:cs typeface="Old Standard TT"/>
                <a:sym typeface="Old Standard TT"/>
              </a:rPr>
              <a:t>Applications of Straight Skeleton</a:t>
            </a:r>
            <a:endParaRPr sz="4800">
              <a:latin typeface="Old Standard TT"/>
              <a:ea typeface="Old Standard TT"/>
              <a:cs typeface="Old Standard TT"/>
              <a:sym typeface="Old Standard T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nvSpPr>
        <p:spPr>
          <a:xfrm>
            <a:off x="661925" y="640225"/>
            <a:ext cx="4101900" cy="3993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Origami:</a:t>
            </a:r>
            <a:endParaRPr sz="3000">
              <a:latin typeface="Old Standard TT"/>
              <a:ea typeface="Old Standard TT"/>
              <a:cs typeface="Old Standard TT"/>
              <a:sym typeface="Old Standard TT"/>
            </a:endParaRPr>
          </a:p>
          <a:p>
            <a:pPr indent="0" lvl="0" marL="457200" rtl="0" algn="l">
              <a:spcBef>
                <a:spcPts val="0"/>
              </a:spcBef>
              <a:spcAft>
                <a:spcPts val="0"/>
              </a:spcAft>
              <a:buNone/>
            </a:pPr>
            <a:r>
              <a:t/>
            </a:r>
            <a:endParaRPr sz="2400">
              <a:latin typeface="Old Standard TT"/>
              <a:ea typeface="Old Standard TT"/>
              <a:cs typeface="Old Standard TT"/>
              <a:sym typeface="Old Standard TT"/>
            </a:endParaRPr>
          </a:p>
          <a:p>
            <a:pPr indent="0" lvl="0" marL="457200" rtl="0" algn="l">
              <a:spcBef>
                <a:spcPts val="0"/>
              </a:spcBef>
              <a:spcAft>
                <a:spcPts val="0"/>
              </a:spcAft>
              <a:buNone/>
            </a:pPr>
            <a:r>
              <a:rPr lang="en" sz="2400">
                <a:latin typeface="Old Standard TT"/>
                <a:ea typeface="Old Standard TT"/>
                <a:cs typeface="Old Standard TT"/>
                <a:sym typeface="Old Standard TT"/>
              </a:rPr>
              <a:t>Prototype of a model.</a:t>
            </a:r>
            <a:endParaRPr sz="2400">
              <a:latin typeface="Old Standard TT"/>
              <a:ea typeface="Old Standard TT"/>
              <a:cs typeface="Old Standard TT"/>
              <a:sym typeface="Old Standard TT"/>
            </a:endParaRPr>
          </a:p>
          <a:p>
            <a:pPr indent="0" lvl="0" marL="457200" rtl="0" algn="l">
              <a:spcBef>
                <a:spcPts val="0"/>
              </a:spcBef>
              <a:spcAft>
                <a:spcPts val="0"/>
              </a:spcAft>
              <a:buNone/>
            </a:pPr>
            <a:r>
              <a:rPr lang="en" sz="2400">
                <a:latin typeface="Old Standard TT"/>
                <a:ea typeface="Old Standard TT"/>
                <a:cs typeface="Old Standard TT"/>
                <a:sym typeface="Old Standard TT"/>
              </a:rPr>
              <a:t>Folding paper that makes the skeleton of a 3d figure.</a:t>
            </a:r>
            <a:endParaRPr sz="2400">
              <a:latin typeface="Old Standard TT"/>
              <a:ea typeface="Old Standard TT"/>
              <a:cs typeface="Old Standard TT"/>
              <a:sym typeface="Old Standard TT"/>
            </a:endParaRPr>
          </a:p>
        </p:txBody>
      </p:sp>
      <p:pic>
        <p:nvPicPr>
          <p:cNvPr id="305" name="Google Shape;305;p49"/>
          <p:cNvPicPr preferRelativeResize="0"/>
          <p:nvPr/>
        </p:nvPicPr>
        <p:blipFill>
          <a:blip r:embed="rId3">
            <a:alphaModFix/>
          </a:blip>
          <a:stretch>
            <a:fillRect/>
          </a:stretch>
        </p:blipFill>
        <p:spPr>
          <a:xfrm>
            <a:off x="4916225" y="152400"/>
            <a:ext cx="4010025" cy="2952750"/>
          </a:xfrm>
          <a:prstGeom prst="rect">
            <a:avLst/>
          </a:prstGeom>
          <a:noFill/>
          <a:ln>
            <a:noFill/>
          </a:ln>
        </p:spPr>
      </p:pic>
      <p:pic>
        <p:nvPicPr>
          <p:cNvPr id="306" name="Google Shape;306;p49"/>
          <p:cNvPicPr preferRelativeResize="0"/>
          <p:nvPr/>
        </p:nvPicPr>
        <p:blipFill>
          <a:blip r:embed="rId4">
            <a:alphaModFix/>
          </a:blip>
          <a:stretch>
            <a:fillRect/>
          </a:stretch>
        </p:blipFill>
        <p:spPr>
          <a:xfrm>
            <a:off x="4916225" y="3257550"/>
            <a:ext cx="1733550" cy="1733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nvSpPr>
        <p:spPr>
          <a:xfrm>
            <a:off x="459900" y="363075"/>
            <a:ext cx="4635300" cy="44538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Rooftop:</a:t>
            </a:r>
            <a:endParaRPr sz="3000">
              <a:latin typeface="Old Standard TT"/>
              <a:ea typeface="Old Standard TT"/>
              <a:cs typeface="Old Standard TT"/>
              <a:sym typeface="Old Standard TT"/>
            </a:endParaRPr>
          </a:p>
          <a:p>
            <a:pPr indent="0" lvl="0" marL="457200" rtl="0" algn="l">
              <a:spcBef>
                <a:spcPts val="0"/>
              </a:spcBef>
              <a:spcAft>
                <a:spcPts val="0"/>
              </a:spcAft>
              <a:buNone/>
            </a:pPr>
            <a:r>
              <a:t/>
            </a:r>
            <a:endParaRPr sz="2400">
              <a:latin typeface="Old Standard TT"/>
              <a:ea typeface="Old Standard TT"/>
              <a:cs typeface="Old Standard TT"/>
              <a:sym typeface="Old Standard TT"/>
            </a:endParaRPr>
          </a:p>
          <a:p>
            <a:pPr indent="0" lvl="0" marL="457200" rtl="0" algn="l">
              <a:spcBef>
                <a:spcPts val="0"/>
              </a:spcBef>
              <a:spcAft>
                <a:spcPts val="0"/>
              </a:spcAft>
              <a:buNone/>
            </a:pPr>
            <a:r>
              <a:rPr lang="en" sz="2400">
                <a:latin typeface="Old Standard TT"/>
                <a:ea typeface="Old Standard TT"/>
                <a:cs typeface="Old Standard TT"/>
                <a:sym typeface="Old Standard TT"/>
              </a:rPr>
              <a:t>Rooftop can be designed by the concept of straight skeleton of varied 2d polygon.</a:t>
            </a:r>
            <a:endParaRPr sz="2400">
              <a:latin typeface="Old Standard TT"/>
              <a:ea typeface="Old Standard TT"/>
              <a:cs typeface="Old Standard TT"/>
              <a:sym typeface="Old Standard TT"/>
            </a:endParaRPr>
          </a:p>
          <a:p>
            <a:pPr indent="0" lvl="0" marL="457200" rtl="0" algn="l">
              <a:spcBef>
                <a:spcPts val="0"/>
              </a:spcBef>
              <a:spcAft>
                <a:spcPts val="0"/>
              </a:spcAft>
              <a:buNone/>
            </a:pPr>
            <a:r>
              <a:t/>
            </a:r>
            <a:endParaRPr sz="2400">
              <a:latin typeface="Old Standard TT"/>
              <a:ea typeface="Old Standard TT"/>
              <a:cs typeface="Old Standard TT"/>
              <a:sym typeface="Old Standard TT"/>
            </a:endParaRPr>
          </a:p>
          <a:p>
            <a:pPr indent="0" lvl="0" marL="457200" rtl="0" algn="l">
              <a:spcBef>
                <a:spcPts val="0"/>
              </a:spcBef>
              <a:spcAft>
                <a:spcPts val="0"/>
              </a:spcAft>
              <a:buNone/>
            </a:pPr>
            <a:r>
              <a:rPr lang="en" sz="2400">
                <a:latin typeface="Old Standard TT"/>
                <a:ea typeface="Old Standard TT"/>
                <a:cs typeface="Old Standard TT"/>
                <a:sym typeface="Old Standard TT"/>
              </a:rPr>
              <a:t>2d skeleton can be lifted into 3d space. </a:t>
            </a:r>
            <a:endParaRPr sz="2400">
              <a:latin typeface="Old Standard TT"/>
              <a:ea typeface="Old Standard TT"/>
              <a:cs typeface="Old Standard TT"/>
              <a:sym typeface="Old Standard TT"/>
            </a:endParaRPr>
          </a:p>
        </p:txBody>
      </p:sp>
      <p:pic>
        <p:nvPicPr>
          <p:cNvPr id="312" name="Google Shape;312;p50"/>
          <p:cNvPicPr preferRelativeResize="0"/>
          <p:nvPr/>
        </p:nvPicPr>
        <p:blipFill>
          <a:blip r:embed="rId3">
            <a:alphaModFix/>
          </a:blip>
          <a:stretch>
            <a:fillRect/>
          </a:stretch>
        </p:blipFill>
        <p:spPr>
          <a:xfrm>
            <a:off x="5223400" y="1057275"/>
            <a:ext cx="3028950" cy="1514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nvSpPr>
        <p:spPr>
          <a:xfrm>
            <a:off x="738250" y="532500"/>
            <a:ext cx="3833700" cy="4163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Image processing:</a:t>
            </a:r>
            <a:endParaRPr sz="3000">
              <a:latin typeface="Old Standard TT"/>
              <a:ea typeface="Old Standard TT"/>
              <a:cs typeface="Old Standard TT"/>
              <a:sym typeface="Old Standard TT"/>
            </a:endParaRPr>
          </a:p>
          <a:p>
            <a:pPr indent="0" lvl="0" marL="0" rtl="0" algn="l">
              <a:spcBef>
                <a:spcPts val="0"/>
              </a:spcBef>
              <a:spcAft>
                <a:spcPts val="0"/>
              </a:spcAft>
              <a:buNone/>
            </a:pPr>
            <a:r>
              <a:rPr lang="en" sz="3000">
                <a:latin typeface="Old Standard TT"/>
                <a:ea typeface="Old Standard TT"/>
                <a:cs typeface="Old Standard TT"/>
                <a:sym typeface="Old Standard TT"/>
              </a:rPr>
              <a:t>	</a:t>
            </a:r>
            <a:endParaRPr sz="3000">
              <a:latin typeface="Old Standard TT"/>
              <a:ea typeface="Old Standard TT"/>
              <a:cs typeface="Old Standard TT"/>
              <a:sym typeface="Old Standard TT"/>
            </a:endParaRPr>
          </a:p>
          <a:p>
            <a:pPr indent="0" lvl="0" marL="0" rtl="0" algn="l">
              <a:spcBef>
                <a:spcPts val="0"/>
              </a:spcBef>
              <a:spcAft>
                <a:spcPts val="0"/>
              </a:spcAft>
              <a:buNone/>
            </a:pPr>
            <a:r>
              <a:rPr lang="en" sz="2400">
                <a:solidFill>
                  <a:srgbClr val="222222"/>
                </a:solidFill>
                <a:latin typeface="Old Standard TT"/>
                <a:ea typeface="Old Standard TT"/>
                <a:cs typeface="Old Standard TT"/>
                <a:sym typeface="Old Standard TT"/>
              </a:rPr>
              <a:t>Tănase and Veltkamp propose to decompose concave polygons into unions of convex regions using straight skeletons, as a preprocessing step for shape matching in image processing.</a:t>
            </a:r>
            <a:endParaRPr sz="2400">
              <a:latin typeface="Old Standard TT"/>
              <a:ea typeface="Old Standard TT"/>
              <a:cs typeface="Old Standard TT"/>
              <a:sym typeface="Old Standard TT"/>
            </a:endParaRPr>
          </a:p>
        </p:txBody>
      </p:sp>
      <p:pic>
        <p:nvPicPr>
          <p:cNvPr id="318" name="Google Shape;318;p51"/>
          <p:cNvPicPr preferRelativeResize="0"/>
          <p:nvPr/>
        </p:nvPicPr>
        <p:blipFill>
          <a:blip r:embed="rId3">
            <a:alphaModFix/>
          </a:blip>
          <a:stretch>
            <a:fillRect/>
          </a:stretch>
        </p:blipFill>
        <p:spPr>
          <a:xfrm>
            <a:off x="4724350" y="1423150"/>
            <a:ext cx="4267250" cy="26732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490250" y="526350"/>
            <a:ext cx="3911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Voronoi Diagram: </a:t>
            </a:r>
            <a:endParaRPr b="1" sz="3600"/>
          </a:p>
          <a:p>
            <a:pPr indent="0" lvl="0" marL="0" rtl="0" algn="l">
              <a:spcBef>
                <a:spcPts val="0"/>
              </a:spcBef>
              <a:spcAft>
                <a:spcPts val="0"/>
              </a:spcAft>
              <a:buNone/>
            </a:pPr>
            <a:r>
              <a:rPr lang="en" sz="2400"/>
              <a:t>Partitioning of a plane with n sites into convex polygonal cells such that each cell contains exactly one site and every point inside this cell is closer to its site than any other.</a:t>
            </a:r>
            <a:endParaRPr sz="2400"/>
          </a:p>
        </p:txBody>
      </p:sp>
      <p:pic>
        <p:nvPicPr>
          <p:cNvPr id="79" name="Google Shape;79;p16"/>
          <p:cNvPicPr preferRelativeResize="0"/>
          <p:nvPr/>
        </p:nvPicPr>
        <p:blipFill>
          <a:blip r:embed="rId3">
            <a:alphaModFix/>
          </a:blip>
          <a:stretch>
            <a:fillRect/>
          </a:stretch>
        </p:blipFill>
        <p:spPr>
          <a:xfrm>
            <a:off x="4479400" y="982204"/>
            <a:ext cx="4238750" cy="3179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nvSpPr>
        <p:spPr>
          <a:xfrm>
            <a:off x="472000" y="387275"/>
            <a:ext cx="4623000" cy="4308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GIS:</a:t>
            </a:r>
            <a:endParaRPr sz="3000">
              <a:latin typeface="Old Standard TT"/>
              <a:ea typeface="Old Standard TT"/>
              <a:cs typeface="Old Standard TT"/>
              <a:sym typeface="Old Standard TT"/>
            </a:endParaRPr>
          </a:p>
          <a:p>
            <a:pPr indent="0" lvl="0" marL="0" rtl="0" algn="l">
              <a:spcBef>
                <a:spcPts val="0"/>
              </a:spcBef>
              <a:spcAft>
                <a:spcPts val="0"/>
              </a:spcAft>
              <a:buNone/>
            </a:pPr>
            <a:r>
              <a:rPr lang="en" sz="2400">
                <a:solidFill>
                  <a:srgbClr val="222222"/>
                </a:solidFill>
                <a:latin typeface="Old Standard TT"/>
                <a:ea typeface="Old Standard TT"/>
                <a:cs typeface="Old Standard TT"/>
                <a:sym typeface="Old Standard TT"/>
              </a:rPr>
              <a:t>Can be used to collapse a   two-dimensional area to a simplified one-dimensional representation of the area.</a:t>
            </a:r>
            <a:endParaRPr sz="2400">
              <a:solidFill>
                <a:srgbClr val="222222"/>
              </a:solidFill>
              <a:latin typeface="Old Standard TT"/>
              <a:ea typeface="Old Standard TT"/>
              <a:cs typeface="Old Standard TT"/>
              <a:sym typeface="Old Standard TT"/>
            </a:endParaRPr>
          </a:p>
          <a:p>
            <a:pPr indent="0" lvl="0" marL="0" rtl="0" algn="l">
              <a:spcBef>
                <a:spcPts val="0"/>
              </a:spcBef>
              <a:spcAft>
                <a:spcPts val="0"/>
              </a:spcAft>
              <a:buNone/>
            </a:pPr>
            <a:r>
              <a:t/>
            </a:r>
            <a:endParaRPr sz="2400">
              <a:solidFill>
                <a:srgbClr val="222222"/>
              </a:solidFill>
              <a:latin typeface="Old Standard TT"/>
              <a:ea typeface="Old Standard TT"/>
              <a:cs typeface="Old Standard TT"/>
              <a:sym typeface="Old Standard TT"/>
            </a:endParaRPr>
          </a:p>
          <a:p>
            <a:pPr indent="0" lvl="0" marL="0" rtl="0" algn="l">
              <a:spcBef>
                <a:spcPts val="0"/>
              </a:spcBef>
              <a:spcAft>
                <a:spcPts val="0"/>
              </a:spcAft>
              <a:buNone/>
            </a:pPr>
            <a:r>
              <a:rPr lang="en" sz="2400">
                <a:solidFill>
                  <a:srgbClr val="222222"/>
                </a:solidFill>
                <a:latin typeface="Old Standard TT"/>
                <a:ea typeface="Old Standard TT"/>
                <a:cs typeface="Old Standard TT"/>
                <a:sym typeface="Old Standard TT"/>
              </a:rPr>
              <a:t>Haunert and Sester describe an application of this type for straight skeletons in geographic information systems, in finding the centerlines of roads</a:t>
            </a:r>
            <a:endParaRPr sz="2400">
              <a:solidFill>
                <a:srgbClr val="222222"/>
              </a:solidFill>
              <a:latin typeface="Old Standard TT"/>
              <a:ea typeface="Old Standard TT"/>
              <a:cs typeface="Old Standard TT"/>
              <a:sym typeface="Old Standard TT"/>
            </a:endParaRPr>
          </a:p>
          <a:p>
            <a:pPr indent="0" lvl="0" marL="0" rtl="0" algn="l">
              <a:spcBef>
                <a:spcPts val="0"/>
              </a:spcBef>
              <a:spcAft>
                <a:spcPts val="0"/>
              </a:spcAft>
              <a:buNone/>
            </a:pPr>
            <a:r>
              <a:t/>
            </a:r>
            <a:endParaRPr sz="2400">
              <a:solidFill>
                <a:srgbClr val="222222"/>
              </a:solidFill>
              <a:latin typeface="Old Standard TT"/>
              <a:ea typeface="Old Standard TT"/>
              <a:cs typeface="Old Standard TT"/>
              <a:sym typeface="Old Standard TT"/>
            </a:endParaRPr>
          </a:p>
          <a:p>
            <a:pPr indent="0" lvl="0" marL="0" rtl="0" algn="l">
              <a:spcBef>
                <a:spcPts val="0"/>
              </a:spcBef>
              <a:spcAft>
                <a:spcPts val="0"/>
              </a:spcAft>
              <a:buNone/>
            </a:pPr>
            <a:r>
              <a:t/>
            </a:r>
            <a:endParaRPr sz="2400">
              <a:solidFill>
                <a:srgbClr val="222222"/>
              </a:solidFill>
              <a:latin typeface="Old Standard TT"/>
              <a:ea typeface="Old Standard TT"/>
              <a:cs typeface="Old Standard TT"/>
              <a:sym typeface="Old Standard TT"/>
            </a:endParaRPr>
          </a:p>
          <a:p>
            <a:pPr indent="0" lvl="0" marL="0" rtl="0" algn="l">
              <a:spcBef>
                <a:spcPts val="0"/>
              </a:spcBef>
              <a:spcAft>
                <a:spcPts val="0"/>
              </a:spcAft>
              <a:buNone/>
            </a:pPr>
            <a:r>
              <a:rPr lang="en" sz="2400">
                <a:latin typeface="Old Standard TT"/>
                <a:ea typeface="Old Standard TT"/>
                <a:cs typeface="Old Standard TT"/>
                <a:sym typeface="Old Standard TT"/>
              </a:rPr>
              <a:t>	</a:t>
            </a:r>
            <a:endParaRPr sz="2400">
              <a:latin typeface="Old Standard TT"/>
              <a:ea typeface="Old Standard TT"/>
              <a:cs typeface="Old Standard TT"/>
              <a:sym typeface="Old Standard TT"/>
            </a:endParaRPr>
          </a:p>
        </p:txBody>
      </p:sp>
      <p:pic>
        <p:nvPicPr>
          <p:cNvPr id="324" name="Google Shape;324;p52"/>
          <p:cNvPicPr preferRelativeResize="0"/>
          <p:nvPr/>
        </p:nvPicPr>
        <p:blipFill>
          <a:blip r:embed="rId3">
            <a:alphaModFix/>
          </a:blip>
          <a:stretch>
            <a:fillRect/>
          </a:stretch>
        </p:blipFill>
        <p:spPr>
          <a:xfrm>
            <a:off x="5235300" y="387275"/>
            <a:ext cx="3744200" cy="2279078"/>
          </a:xfrm>
          <a:prstGeom prst="rect">
            <a:avLst/>
          </a:prstGeom>
          <a:noFill/>
          <a:ln>
            <a:noFill/>
          </a:ln>
        </p:spPr>
      </p:pic>
      <p:pic>
        <p:nvPicPr>
          <p:cNvPr id="325" name="Google Shape;325;p52"/>
          <p:cNvPicPr preferRelativeResize="0"/>
          <p:nvPr/>
        </p:nvPicPr>
        <p:blipFill>
          <a:blip r:embed="rId4">
            <a:alphaModFix/>
          </a:blip>
          <a:stretch>
            <a:fillRect/>
          </a:stretch>
        </p:blipFill>
        <p:spPr>
          <a:xfrm>
            <a:off x="5247400" y="2818753"/>
            <a:ext cx="3486150" cy="1314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nvSpPr>
        <p:spPr>
          <a:xfrm>
            <a:off x="488300" y="412350"/>
            <a:ext cx="4083600" cy="4340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Polygonal Chains:</a:t>
            </a:r>
            <a:endParaRPr sz="3000">
              <a:latin typeface="Old Standard TT"/>
              <a:ea typeface="Old Standard TT"/>
              <a:cs typeface="Old Standard TT"/>
              <a:sym typeface="Old Standard TT"/>
            </a:endParaRPr>
          </a:p>
          <a:p>
            <a:pPr indent="0" lvl="0" marL="0" rtl="0" algn="l">
              <a:spcBef>
                <a:spcPts val="0"/>
              </a:spcBef>
              <a:spcAft>
                <a:spcPts val="0"/>
              </a:spcAft>
              <a:buNone/>
            </a:pPr>
            <a:r>
              <a:rPr lang="en" sz="3000">
                <a:latin typeface="Old Standard TT"/>
                <a:ea typeface="Old Standard TT"/>
                <a:cs typeface="Old Standard TT"/>
                <a:sym typeface="Old Standard TT"/>
              </a:rPr>
              <a:t>	</a:t>
            </a:r>
            <a:endParaRPr sz="3000">
              <a:latin typeface="Old Standard TT"/>
              <a:ea typeface="Old Standard TT"/>
              <a:cs typeface="Old Standard TT"/>
              <a:sym typeface="Old Standard TT"/>
            </a:endParaRPr>
          </a:p>
          <a:p>
            <a:pPr indent="0" lvl="0" marL="0" rtl="0" algn="l">
              <a:spcBef>
                <a:spcPts val="0"/>
              </a:spcBef>
              <a:spcAft>
                <a:spcPts val="0"/>
              </a:spcAft>
              <a:buNone/>
            </a:pPr>
            <a:r>
              <a:rPr lang="en" sz="2400">
                <a:solidFill>
                  <a:srgbClr val="222222"/>
                </a:solidFill>
                <a:latin typeface="Old Standard TT"/>
                <a:ea typeface="Old Standard TT"/>
                <a:cs typeface="Old Standard TT"/>
                <a:sym typeface="Old Standard TT"/>
              </a:rPr>
              <a:t>Barequet et al. use straight skeletons in an algorithm for finding a three-dimensional surface that interpolates between two given polygonal chains.</a:t>
            </a:r>
            <a:endParaRPr sz="2400">
              <a:latin typeface="Old Standard TT"/>
              <a:ea typeface="Old Standard TT"/>
              <a:cs typeface="Old Standard TT"/>
              <a:sym typeface="Old Standard TT"/>
            </a:endParaRPr>
          </a:p>
        </p:txBody>
      </p:sp>
      <p:pic>
        <p:nvPicPr>
          <p:cNvPr id="331" name="Google Shape;331;p53"/>
          <p:cNvPicPr preferRelativeResize="0"/>
          <p:nvPr/>
        </p:nvPicPr>
        <p:blipFill>
          <a:blip r:embed="rId3">
            <a:alphaModFix/>
          </a:blip>
          <a:stretch>
            <a:fillRect/>
          </a:stretch>
        </p:blipFill>
        <p:spPr>
          <a:xfrm>
            <a:off x="4670050" y="521350"/>
            <a:ext cx="4267300" cy="2487869"/>
          </a:xfrm>
          <a:prstGeom prst="rect">
            <a:avLst/>
          </a:prstGeom>
          <a:noFill/>
          <a:ln>
            <a:noFill/>
          </a:ln>
        </p:spPr>
      </p:pic>
      <p:sp>
        <p:nvSpPr>
          <p:cNvPr id="332" name="Google Shape;332;p53"/>
          <p:cNvSpPr txBox="1"/>
          <p:nvPr/>
        </p:nvSpPr>
        <p:spPr>
          <a:xfrm>
            <a:off x="5414775" y="3097675"/>
            <a:ext cx="31143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A closed polygonal chain</a:t>
            </a:r>
            <a:endParaRPr>
              <a:latin typeface="Old Standard TT"/>
              <a:ea typeface="Old Standard TT"/>
              <a:cs typeface="Old Standard TT"/>
              <a:sym typeface="Old Standard T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p:nvPr/>
        </p:nvSpPr>
        <p:spPr>
          <a:xfrm>
            <a:off x="10850" y="-54500"/>
            <a:ext cx="9144000" cy="11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txBox="1"/>
          <p:nvPr/>
        </p:nvSpPr>
        <p:spPr>
          <a:xfrm>
            <a:off x="282125" y="255850"/>
            <a:ext cx="84207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ld Standard TT"/>
                <a:ea typeface="Old Standard TT"/>
                <a:cs typeface="Old Standard TT"/>
                <a:sym typeface="Old Standard TT"/>
              </a:rPr>
              <a:t>These resources helped us:</a:t>
            </a:r>
            <a:endParaRPr sz="3000">
              <a:latin typeface="Old Standard TT"/>
              <a:ea typeface="Old Standard TT"/>
              <a:cs typeface="Old Standard TT"/>
              <a:sym typeface="Old Standard TT"/>
            </a:endParaRPr>
          </a:p>
        </p:txBody>
      </p:sp>
      <p:sp>
        <p:nvSpPr>
          <p:cNvPr id="339" name="Google Shape;339;p54"/>
          <p:cNvSpPr txBox="1"/>
          <p:nvPr/>
        </p:nvSpPr>
        <p:spPr>
          <a:xfrm>
            <a:off x="434050" y="1297575"/>
            <a:ext cx="8344500" cy="353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Discrete and Computational Geometry by Satyan L. Devadoss and Joseph O’Rourke</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Google Images</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Wikipedia</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i="1" lang="en" sz="1800" u="sng">
                <a:latin typeface="Old Standard TT"/>
                <a:ea typeface="Old Standard TT"/>
                <a:cs typeface="Old Standard TT"/>
                <a:sym typeface="Old Standard TT"/>
                <a:hlinkClick r:id="rId3"/>
              </a:rPr>
              <a:t>http://jeffe.cs.illinois.edu/open/skeleton.html</a:t>
            </a:r>
            <a:endParaRPr i="1"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i="1" lang="en" sz="1800" u="sng">
                <a:latin typeface="Old Standard TT"/>
                <a:ea typeface="Old Standard TT"/>
                <a:cs typeface="Old Standard TT"/>
                <a:sym typeface="Old Standard TT"/>
                <a:hlinkClick r:id="rId4"/>
              </a:rPr>
              <a:t>https://pdfs.semanticscholar.org/cc72/31fa261790e762abb3dacf19f5858a1eb3a9.pdf</a:t>
            </a:r>
            <a:endParaRPr i="1"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i="1" lang="en" sz="1800" u="sng">
                <a:latin typeface="Old Standard TT"/>
                <a:ea typeface="Old Standard TT"/>
                <a:cs typeface="Old Standard TT"/>
                <a:sym typeface="Old Standard TT"/>
                <a:hlinkClick r:id="rId5"/>
              </a:rPr>
              <a:t>http://www.inf.u-szeged.hu/~palagyi/skel/skel.html#Voronoi</a:t>
            </a:r>
            <a:endParaRPr i="1" sz="1800">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490250" y="526350"/>
            <a:ext cx="8093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The Voronoi region Vor(p) of a site p in S is</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2400"/>
              <a:t>Vor(p) = {x ∈ R2 | ∥x − p∥ ≤ ∥x − q∥ for all sites q in S},</a:t>
            </a:r>
            <a:endParaRPr sz="2400"/>
          </a:p>
          <a:p>
            <a:pPr indent="0" lvl="0" marL="0" rtl="0" algn="l">
              <a:spcBef>
                <a:spcPts val="0"/>
              </a:spcBef>
              <a:spcAft>
                <a:spcPts val="0"/>
              </a:spcAft>
              <a:buNone/>
            </a:pPr>
            <a:r>
              <a:t/>
            </a:r>
            <a:endParaRPr sz="1800"/>
          </a:p>
          <a:p>
            <a:pPr indent="0" lvl="0" marL="0" rtl="0" algn="just">
              <a:spcBef>
                <a:spcPts val="0"/>
              </a:spcBef>
              <a:spcAft>
                <a:spcPts val="0"/>
              </a:spcAft>
              <a:buClr>
                <a:schemeClr val="dk1"/>
              </a:buClr>
              <a:buSzPts val="1100"/>
              <a:buFont typeface="Arial"/>
              <a:buNone/>
            </a:pPr>
            <a:r>
              <a:rPr lang="en" sz="1800"/>
              <a:t>where ∥p − q∥ denotes the (Euclidean) distance between points p and q in the plane.</a:t>
            </a:r>
            <a:endParaRPr sz="1800"/>
          </a:p>
          <a:p>
            <a:pPr indent="0" lvl="0" marL="0" rtl="0" algn="l">
              <a:spcBef>
                <a:spcPts val="0"/>
              </a:spcBef>
              <a:spcAft>
                <a:spcPts val="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2774" l="8664" r="6301" t="30219"/>
          <a:stretch/>
        </p:blipFill>
        <p:spPr>
          <a:xfrm rot="5400000">
            <a:off x="-824849" y="1485687"/>
            <a:ext cx="4902574" cy="2172125"/>
          </a:xfrm>
          <a:prstGeom prst="rect">
            <a:avLst/>
          </a:prstGeom>
          <a:noFill/>
          <a:ln>
            <a:noFill/>
          </a:ln>
        </p:spPr>
      </p:pic>
      <p:sp>
        <p:nvSpPr>
          <p:cNvPr id="90" name="Google Shape;90;p18"/>
          <p:cNvSpPr txBox="1"/>
          <p:nvPr/>
        </p:nvSpPr>
        <p:spPr>
          <a:xfrm>
            <a:off x="4114800" y="234375"/>
            <a:ext cx="4310100" cy="46617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Bounded and Unbounded</a:t>
            </a:r>
            <a:endParaRPr sz="3000">
              <a:latin typeface="Old Standard TT"/>
              <a:ea typeface="Old Standard TT"/>
              <a:cs typeface="Old Standard TT"/>
              <a:sym typeface="Old Standard TT"/>
            </a:endParaRPr>
          </a:p>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Convex Voronoi Regions</a:t>
            </a:r>
            <a:endParaRPr sz="3000">
              <a:latin typeface="Old Standard TT"/>
              <a:ea typeface="Old Standard TT"/>
              <a:cs typeface="Old Standard TT"/>
              <a:sym typeface="Old Standard TT"/>
            </a:endParaRPr>
          </a:p>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Points on boundary don’t have unique nearest site</a:t>
            </a:r>
            <a:endParaRPr sz="3000">
              <a:latin typeface="Old Standard TT"/>
              <a:ea typeface="Old Standard TT"/>
              <a:cs typeface="Old Standard TT"/>
              <a:sym typeface="Old Standard TT"/>
            </a:endParaRPr>
          </a:p>
          <a:p>
            <a:pPr indent="-419100" lvl="0" marL="457200" rtl="0" algn="l">
              <a:spcBef>
                <a:spcPts val="0"/>
              </a:spcBef>
              <a:spcAft>
                <a:spcPts val="0"/>
              </a:spcAft>
              <a:buSzPts val="3000"/>
              <a:buFont typeface="Old Standard TT"/>
              <a:buChar char="●"/>
            </a:pPr>
            <a:r>
              <a:rPr lang="en" sz="3000">
                <a:latin typeface="Old Standard TT"/>
                <a:ea typeface="Old Standard TT"/>
                <a:cs typeface="Old Standard TT"/>
                <a:sym typeface="Old Standard TT"/>
              </a:rPr>
              <a:t>Intersection of all halfplanes</a:t>
            </a:r>
            <a:endParaRPr sz="3000">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4" name="Shape 94"/>
        <p:cNvGrpSpPr/>
        <p:nvPr/>
      </p:nvGrpSpPr>
      <p:grpSpPr>
        <a:xfrm>
          <a:off x="0" y="0"/>
          <a:ext cx="0" cy="0"/>
          <a:chOff x="0" y="0"/>
          <a:chExt cx="0" cy="0"/>
        </a:xfrm>
      </p:grpSpPr>
      <p:sp>
        <p:nvSpPr>
          <p:cNvPr id="95" name="Google Shape;95;p19"/>
          <p:cNvSpPr txBox="1"/>
          <p:nvPr/>
        </p:nvSpPr>
        <p:spPr>
          <a:xfrm>
            <a:off x="782700" y="130200"/>
            <a:ext cx="7578600" cy="135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lang="en" sz="3000">
                <a:solidFill>
                  <a:schemeClr val="dk1"/>
                </a:solidFill>
                <a:latin typeface="Old Standard TT"/>
                <a:ea typeface="Old Standard TT"/>
                <a:cs typeface="Old Standard TT"/>
                <a:sym typeface="Old Standard TT"/>
              </a:rPr>
              <a:t>The Voronoi diagrams can be computed by an incremental construction.</a:t>
            </a:r>
            <a:endParaRPr sz="3000">
              <a:solidFill>
                <a:schemeClr val="dk1"/>
              </a:solidFill>
              <a:latin typeface="Old Standard TT"/>
              <a:ea typeface="Old Standard TT"/>
              <a:cs typeface="Old Standard TT"/>
              <a:sym typeface="Old Standard TT"/>
            </a:endParaRPr>
          </a:p>
          <a:p>
            <a:pPr indent="0" lvl="0" marL="0" rtl="0" algn="l">
              <a:spcBef>
                <a:spcPts val="1400"/>
              </a:spcBef>
              <a:spcAft>
                <a:spcPts val="0"/>
              </a:spcAft>
              <a:buNone/>
            </a:pPr>
            <a:r>
              <a:t/>
            </a:r>
            <a:endParaRPr>
              <a:latin typeface="Old Standard TT"/>
              <a:ea typeface="Old Standard TT"/>
              <a:cs typeface="Old Standard TT"/>
              <a:sym typeface="Old Standard TT"/>
            </a:endParaRPr>
          </a:p>
        </p:txBody>
      </p:sp>
      <p:pic>
        <p:nvPicPr>
          <p:cNvPr id="96" name="Google Shape;96;p19"/>
          <p:cNvPicPr preferRelativeResize="0"/>
          <p:nvPr/>
        </p:nvPicPr>
        <p:blipFill>
          <a:blip r:embed="rId3">
            <a:alphaModFix/>
          </a:blip>
          <a:stretch>
            <a:fillRect/>
          </a:stretch>
        </p:blipFill>
        <p:spPr>
          <a:xfrm>
            <a:off x="634200" y="1814500"/>
            <a:ext cx="1962150" cy="1514475"/>
          </a:xfrm>
          <a:prstGeom prst="rect">
            <a:avLst/>
          </a:prstGeom>
          <a:noFill/>
          <a:ln>
            <a:noFill/>
          </a:ln>
          <a:effectLst>
            <a:outerShdw blurRad="57150" rotWithShape="0" algn="bl" dir="5400000" dist="19050">
              <a:srgbClr val="000000">
                <a:alpha val="36000"/>
              </a:srgbClr>
            </a:outerShdw>
          </a:effectLst>
        </p:spPr>
      </p:pic>
      <p:pic>
        <p:nvPicPr>
          <p:cNvPr id="97" name="Google Shape;97;p19"/>
          <p:cNvPicPr preferRelativeResize="0"/>
          <p:nvPr/>
        </p:nvPicPr>
        <p:blipFill>
          <a:blip r:embed="rId4">
            <a:alphaModFix/>
          </a:blip>
          <a:stretch>
            <a:fillRect/>
          </a:stretch>
        </p:blipFill>
        <p:spPr>
          <a:xfrm>
            <a:off x="3588625" y="1814525"/>
            <a:ext cx="1962150" cy="1514475"/>
          </a:xfrm>
          <a:prstGeom prst="rect">
            <a:avLst/>
          </a:prstGeom>
          <a:noFill/>
          <a:ln>
            <a:noFill/>
          </a:ln>
          <a:effectLst>
            <a:outerShdw blurRad="57150" rotWithShape="0" algn="bl" dir="5400000" dist="19050">
              <a:srgbClr val="000000">
                <a:alpha val="36000"/>
              </a:srgbClr>
            </a:outerShdw>
          </a:effectLst>
        </p:spPr>
      </p:pic>
      <p:pic>
        <p:nvPicPr>
          <p:cNvPr id="98" name="Google Shape;98;p19"/>
          <p:cNvPicPr preferRelativeResize="0"/>
          <p:nvPr/>
        </p:nvPicPr>
        <p:blipFill>
          <a:blip r:embed="rId5">
            <a:alphaModFix/>
          </a:blip>
          <a:stretch>
            <a:fillRect/>
          </a:stretch>
        </p:blipFill>
        <p:spPr>
          <a:xfrm>
            <a:off x="6543050" y="1814525"/>
            <a:ext cx="1962150" cy="1514475"/>
          </a:xfrm>
          <a:prstGeom prst="rect">
            <a:avLst/>
          </a:prstGeom>
          <a:noFill/>
          <a:ln>
            <a:noFill/>
          </a:ln>
          <a:effectLst>
            <a:outerShdw blurRad="57150" rotWithShape="0" algn="bl" dir="5400000" dist="19050">
              <a:srgbClr val="000000">
                <a:alpha val="36000"/>
              </a:srgbClr>
            </a:outerShdw>
          </a:effectLst>
        </p:spPr>
      </p:pic>
      <p:pic>
        <p:nvPicPr>
          <p:cNvPr id="99" name="Google Shape;99;p19"/>
          <p:cNvPicPr preferRelativeResize="0"/>
          <p:nvPr/>
        </p:nvPicPr>
        <p:blipFill>
          <a:blip r:embed="rId6">
            <a:alphaModFix/>
          </a:blip>
          <a:stretch>
            <a:fillRect/>
          </a:stretch>
        </p:blipFill>
        <p:spPr>
          <a:xfrm>
            <a:off x="637288" y="3507425"/>
            <a:ext cx="1955963" cy="1509700"/>
          </a:xfrm>
          <a:prstGeom prst="rect">
            <a:avLst/>
          </a:prstGeom>
          <a:noFill/>
          <a:ln>
            <a:noFill/>
          </a:ln>
          <a:effectLst>
            <a:outerShdw blurRad="57150" rotWithShape="0" algn="bl" dir="5400000" dist="19050">
              <a:srgbClr val="000000">
                <a:alpha val="36000"/>
              </a:srgbClr>
            </a:outerShdw>
          </a:effectLst>
        </p:spPr>
      </p:pic>
      <p:pic>
        <p:nvPicPr>
          <p:cNvPr id="100" name="Google Shape;100;p19"/>
          <p:cNvPicPr preferRelativeResize="0"/>
          <p:nvPr/>
        </p:nvPicPr>
        <p:blipFill>
          <a:blip r:embed="rId7">
            <a:alphaModFix/>
          </a:blip>
          <a:stretch>
            <a:fillRect/>
          </a:stretch>
        </p:blipFill>
        <p:spPr>
          <a:xfrm>
            <a:off x="3594013" y="3507425"/>
            <a:ext cx="1955963" cy="1509700"/>
          </a:xfrm>
          <a:prstGeom prst="rect">
            <a:avLst/>
          </a:prstGeom>
          <a:noFill/>
          <a:ln>
            <a:noFill/>
          </a:ln>
          <a:effectLst>
            <a:outerShdw blurRad="57150" rotWithShape="0" algn="bl" dir="5400000" dist="19050">
              <a:srgbClr val="000000">
                <a:alpha val="36000"/>
              </a:srgbClr>
            </a:outerShdw>
          </a:effectLst>
        </p:spPr>
      </p:pic>
      <p:pic>
        <p:nvPicPr>
          <p:cNvPr id="101" name="Google Shape;101;p19"/>
          <p:cNvPicPr preferRelativeResize="0"/>
          <p:nvPr/>
        </p:nvPicPr>
        <p:blipFill>
          <a:blip r:embed="rId8">
            <a:alphaModFix/>
          </a:blip>
          <a:stretch>
            <a:fillRect/>
          </a:stretch>
        </p:blipFill>
        <p:spPr>
          <a:xfrm>
            <a:off x="6550752" y="3507425"/>
            <a:ext cx="1955963" cy="1509700"/>
          </a:xfrm>
          <a:prstGeom prst="rect">
            <a:avLst/>
          </a:prstGeom>
          <a:noFill/>
          <a:ln>
            <a:noFill/>
          </a:ln>
          <a:effectLst>
            <a:outerShdw blurRad="57150" rotWithShape="0" algn="bl" dir="5400000" dist="19050">
              <a:srgbClr val="000000">
                <a:alpha val="36000"/>
              </a:srgbClr>
            </a:outerShdw>
          </a:effectLst>
        </p:spPr>
      </p:pic>
      <p:sp>
        <p:nvSpPr>
          <p:cNvPr id="102" name="Google Shape;102;p19"/>
          <p:cNvSpPr/>
          <p:nvPr/>
        </p:nvSpPr>
        <p:spPr>
          <a:xfrm>
            <a:off x="5809313" y="2502095"/>
            <a:ext cx="475200" cy="17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2825675" y="4166875"/>
            <a:ext cx="475200" cy="17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5812763" y="4166875"/>
            <a:ext cx="475200" cy="17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2825675" y="2552225"/>
            <a:ext cx="475200" cy="17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1023575" y="309100"/>
            <a:ext cx="71229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Old Standard TT"/>
                <a:ea typeface="Old Standard TT"/>
                <a:cs typeface="Old Standard TT"/>
                <a:sym typeface="Old Standard TT"/>
              </a:rPr>
              <a:t>Interesting Application</a:t>
            </a:r>
            <a:endParaRPr sz="3600">
              <a:latin typeface="Old Standard TT"/>
              <a:ea typeface="Old Standard TT"/>
              <a:cs typeface="Old Standard TT"/>
              <a:sym typeface="Old Standard TT"/>
            </a:endParaRPr>
          </a:p>
        </p:txBody>
      </p:sp>
      <p:sp>
        <p:nvSpPr>
          <p:cNvPr id="111" name="Google Shape;111;p20"/>
          <p:cNvSpPr/>
          <p:nvPr/>
        </p:nvSpPr>
        <p:spPr>
          <a:xfrm>
            <a:off x="0" y="1382825"/>
            <a:ext cx="9156900" cy="3963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B6D7A8">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763200" y="1638150"/>
            <a:ext cx="7617600" cy="3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ld Standard TT"/>
                <a:ea typeface="Old Standard TT"/>
                <a:cs typeface="Old Standard TT"/>
                <a:sym typeface="Old Standard TT"/>
              </a:rPr>
              <a:t>Autonomous Drone: </a:t>
            </a:r>
            <a:endParaRPr b="1" sz="2400">
              <a:latin typeface="Old Standard TT"/>
              <a:ea typeface="Old Standard TT"/>
              <a:cs typeface="Old Standard TT"/>
              <a:sym typeface="Old Standard TT"/>
            </a:endParaRPr>
          </a:p>
          <a:p>
            <a:pPr indent="0" lvl="0" marL="0" rtl="0" algn="l">
              <a:spcBef>
                <a:spcPts val="0"/>
              </a:spcBef>
              <a:spcAft>
                <a:spcPts val="0"/>
              </a:spcAft>
              <a:buNone/>
            </a:pPr>
            <a:r>
              <a:rPr lang="en" sz="2400">
                <a:latin typeface="Old Standard TT"/>
                <a:ea typeface="Old Standard TT"/>
                <a:cs typeface="Old Standard TT"/>
                <a:sym typeface="Old Standard TT"/>
              </a:rPr>
              <a:t>The safest trajectory for flying can be the path along the cell boundaries of voronoi diagram, where sites are the static or dynamic obstacles.</a:t>
            </a:r>
            <a:endParaRPr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a:p>
            <a:pPr indent="0" lvl="0" marL="0" rtl="0" algn="l">
              <a:spcBef>
                <a:spcPts val="0"/>
              </a:spcBef>
              <a:spcAft>
                <a:spcPts val="0"/>
              </a:spcAft>
              <a:buNone/>
            </a:pPr>
            <a:r>
              <a:rPr b="1" lang="en" sz="2400">
                <a:latin typeface="Old Standard TT"/>
                <a:ea typeface="Old Standard TT"/>
                <a:cs typeface="Old Standard TT"/>
                <a:sym typeface="Old Standard TT"/>
              </a:rPr>
              <a:t>Machine Learning:</a:t>
            </a:r>
            <a:endParaRPr b="1" sz="2400">
              <a:latin typeface="Old Standard TT"/>
              <a:ea typeface="Old Standard TT"/>
              <a:cs typeface="Old Standard TT"/>
              <a:sym typeface="Old Standard TT"/>
            </a:endParaRPr>
          </a:p>
          <a:p>
            <a:pPr indent="0" lvl="0" marL="0" rtl="0" algn="l">
              <a:lnSpc>
                <a:spcPct val="115000"/>
              </a:lnSpc>
              <a:spcBef>
                <a:spcPts val="600"/>
              </a:spcBef>
              <a:spcAft>
                <a:spcPts val="0"/>
              </a:spcAft>
              <a:buNone/>
            </a:pPr>
            <a:r>
              <a:rPr lang="en" sz="2400">
                <a:latin typeface="Old Standard TT"/>
                <a:ea typeface="Old Standard TT"/>
                <a:cs typeface="Old Standard TT"/>
                <a:sym typeface="Old Standard TT"/>
              </a:rPr>
              <a:t>In machine learning, Voronoi diagrams are used to do 1-NN classifications.</a:t>
            </a:r>
            <a:endParaRPr sz="2400">
              <a:latin typeface="Old Standard TT"/>
              <a:ea typeface="Old Standard TT"/>
              <a:cs typeface="Old Standard TT"/>
              <a:sym typeface="Old Standard TT"/>
            </a:endParaRPr>
          </a:p>
          <a:p>
            <a:pPr indent="0" lvl="0" marL="457200" rtl="0" algn="l">
              <a:lnSpc>
                <a:spcPct val="115000"/>
              </a:lnSpc>
              <a:spcBef>
                <a:spcPts val="600"/>
              </a:spcBef>
              <a:spcAft>
                <a:spcPts val="0"/>
              </a:spcAft>
              <a:buNone/>
            </a:pPr>
            <a:r>
              <a:t/>
            </a:r>
            <a:endParaRPr sz="1050">
              <a:solidFill>
                <a:srgbClr val="222222"/>
              </a:solidFill>
              <a:highlight>
                <a:srgbClr val="FFFFFF"/>
              </a:highlight>
            </a:endParaRPr>
          </a:p>
          <a:p>
            <a:pPr indent="0" lvl="0" marL="0" rtl="0" algn="l">
              <a:spcBef>
                <a:spcPts val="100"/>
              </a:spcBef>
              <a:spcAft>
                <a:spcPts val="0"/>
              </a:spcAft>
              <a:buNone/>
            </a:pPr>
            <a:r>
              <a:t/>
            </a:r>
            <a:endParaRPr b="1" sz="2400">
              <a:latin typeface="Old Standard TT"/>
              <a:ea typeface="Old Standard TT"/>
              <a:cs typeface="Old Standard TT"/>
              <a:sym typeface="Old Standard TT"/>
            </a:endParaRPr>
          </a:p>
          <a:p>
            <a:pPr indent="0" lvl="0" marL="0" rtl="0" algn="l">
              <a:spcBef>
                <a:spcPts val="0"/>
              </a:spcBef>
              <a:spcAft>
                <a:spcPts val="0"/>
              </a:spcAft>
              <a:buNone/>
            </a:pPr>
            <a:r>
              <a:t/>
            </a:r>
            <a:endParaRPr sz="24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idx="4294967295" type="title"/>
          </p:nvPr>
        </p:nvSpPr>
        <p:spPr>
          <a:xfrm>
            <a:off x="512700" y="1893300"/>
            <a:ext cx="8118600" cy="17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Medial Axis</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